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 id="2147483980" r:id="rId2"/>
  </p:sldMasterIdLst>
  <p:notesMasterIdLst>
    <p:notesMasterId r:id="rId25"/>
  </p:notesMasterIdLst>
  <p:sldIdLst>
    <p:sldId id="2407" r:id="rId3"/>
    <p:sldId id="719" r:id="rId4"/>
    <p:sldId id="621" r:id="rId5"/>
    <p:sldId id="542" r:id="rId6"/>
    <p:sldId id="3556" r:id="rId7"/>
    <p:sldId id="3560" r:id="rId8"/>
    <p:sldId id="3559" r:id="rId9"/>
    <p:sldId id="3398" r:id="rId10"/>
    <p:sldId id="3558" r:id="rId11"/>
    <p:sldId id="3442" r:id="rId12"/>
    <p:sldId id="499" r:id="rId13"/>
    <p:sldId id="1538" r:id="rId14"/>
    <p:sldId id="497" r:id="rId15"/>
    <p:sldId id="300" r:id="rId16"/>
    <p:sldId id="301" r:id="rId17"/>
    <p:sldId id="302" r:id="rId18"/>
    <p:sldId id="303" r:id="rId19"/>
    <p:sldId id="304" r:id="rId20"/>
    <p:sldId id="305" r:id="rId21"/>
    <p:sldId id="306" r:id="rId22"/>
    <p:sldId id="307" r:id="rId23"/>
    <p:sldId id="30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67" autoAdjust="0"/>
  </p:normalViewPr>
  <p:slideViewPr>
    <p:cSldViewPr snapToGrid="0">
      <p:cViewPr varScale="1">
        <p:scale>
          <a:sx n="86" d="100"/>
          <a:sy n="86" d="100"/>
        </p:scale>
        <p:origin x="17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B8B72-1521-4499-B973-507EC60784B4}" type="datetimeFigureOut">
              <a:rPr lang="en-US" smtClean="0"/>
              <a:t>3/5/2023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504EB-9ECD-401D-9CD4-4386F79FB84B}" type="slidenum">
              <a:rPr lang="en-US" smtClean="0"/>
              <a:t>‹#›</a:t>
            </a:fld>
            <a:endParaRPr lang="en-US"/>
          </a:p>
        </p:txBody>
      </p:sp>
    </p:spTree>
    <p:extLst>
      <p:ext uri="{BB962C8B-B14F-4D97-AF65-F5344CB8AC3E}">
        <p14:creationId xmlns:p14="http://schemas.microsoft.com/office/powerpoint/2010/main" val="12679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1</a:t>
            </a:fld>
            <a:endParaRPr lang="en-US"/>
          </a:p>
        </p:txBody>
      </p:sp>
    </p:spTree>
    <p:extLst>
      <p:ext uri="{BB962C8B-B14F-4D97-AF65-F5344CB8AC3E}">
        <p14:creationId xmlns:p14="http://schemas.microsoft.com/office/powerpoint/2010/main" val="398633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908050" y="728663"/>
            <a:ext cx="4854575" cy="3641725"/>
          </a:xfrm>
          <a:prstGeom prst="rect">
            <a:avLst/>
          </a:prstGeom>
          <a:noFill/>
          <a:ln>
            <a:solidFill>
              <a:srgbClr val="000000"/>
            </a:solidFill>
            <a:miter lim="800000"/>
            <a:headEnd/>
            <a:tailEnd/>
          </a:ln>
        </p:spPr>
      </p:sp>
      <p:sp>
        <p:nvSpPr>
          <p:cNvPr id="18435" name="Rectangle 3"/>
          <p:cNvSpPr>
            <a:spLocks noGrp="1" noChangeArrowheads="1"/>
          </p:cNvSpPr>
          <p:nvPr>
            <p:ph type="body" idx="1"/>
          </p:nvPr>
        </p:nvSpPr>
        <p:spPr bwMode="auto">
          <a:xfrm>
            <a:off x="666904" y="4612223"/>
            <a:ext cx="5338339" cy="4370378"/>
          </a:xfrm>
          <a:prstGeom prst="rect">
            <a:avLst/>
          </a:prstGeom>
          <a:noFill/>
          <a:ln>
            <a:miter lim="800000"/>
            <a:headEnd/>
            <a:tailEnd/>
          </a:ln>
        </p:spPr>
        <p:txBody>
          <a:bodyPr lIns="89885" tIns="44942" rIns="89885" bIns="44942"/>
          <a:lstStyle/>
          <a:p>
            <a:pPr marL="0" marR="0" lvl="0" indent="0" algn="l" defTabSz="902787" rtl="0" eaLnBrk="1" fontAlgn="auto" latinLnBrk="0" hangingPunct="1">
              <a:lnSpc>
                <a:spcPct val="100000"/>
              </a:lnSpc>
              <a:spcBef>
                <a:spcPts val="0"/>
              </a:spcBef>
              <a:spcAft>
                <a:spcPts val="0"/>
              </a:spcAft>
              <a:buClrTx/>
              <a:buSzTx/>
              <a:buFontTx/>
              <a:buNone/>
              <a:tabLst/>
              <a:defRPr/>
            </a:pPr>
            <a:endParaRPr lang="sv-SE" dirty="0"/>
          </a:p>
        </p:txBody>
      </p:sp>
    </p:spTree>
    <p:extLst>
      <p:ext uri="{BB962C8B-B14F-4D97-AF65-F5344CB8AC3E}">
        <p14:creationId xmlns:p14="http://schemas.microsoft.com/office/powerpoint/2010/main" val="248863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1214438"/>
            <a:ext cx="4370387" cy="3278187"/>
          </a:xfrm>
          <a:prstGeom prst="rect">
            <a:avLst/>
          </a:prstGeom>
          <a:noFill/>
          <a:ln w="12700">
            <a:solidFill>
              <a:prstClr val="black"/>
            </a:solidFill>
          </a:ln>
        </p:spPr>
      </p:sp>
      <p:sp>
        <p:nvSpPr>
          <p:cNvPr id="3" name="Notes Placeholder 2"/>
          <p:cNvSpPr>
            <a:spLocks noGrp="1"/>
          </p:cNvSpPr>
          <p:nvPr>
            <p:ph type="body" idx="1"/>
          </p:nvPr>
        </p:nvSpPr>
        <p:spPr>
          <a:xfrm>
            <a:off x="667060" y="4673435"/>
            <a:ext cx="5338024" cy="3823720"/>
          </a:xfrm>
          <a:prstGeom prst="rect">
            <a:avLst/>
          </a:prstGeom>
        </p:spPr>
        <p:txBody>
          <a:bodyPr lIns="89412" tIns="44706" rIns="89412" bIns="44706"/>
          <a:lstStyle/>
          <a:p>
            <a:endParaRPr lang="sv-SE" b="0" baseline="0" dirty="0"/>
          </a:p>
          <a:p>
            <a:endParaRPr lang="sv-SE" b="0" baseline="0" dirty="0"/>
          </a:p>
        </p:txBody>
      </p:sp>
    </p:spTree>
    <p:extLst>
      <p:ext uri="{BB962C8B-B14F-4D97-AF65-F5344CB8AC3E}">
        <p14:creationId xmlns:p14="http://schemas.microsoft.com/office/powerpoint/2010/main" val="131365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1214438"/>
            <a:ext cx="4370387" cy="3278187"/>
          </a:xfrm>
          <a:prstGeom prst="rect">
            <a:avLst/>
          </a:prstGeom>
          <a:noFill/>
          <a:ln w="12700">
            <a:solidFill>
              <a:prstClr val="black"/>
            </a:solidFill>
          </a:ln>
        </p:spPr>
      </p:sp>
      <p:sp>
        <p:nvSpPr>
          <p:cNvPr id="3" name="Notes Placeholder 2"/>
          <p:cNvSpPr>
            <a:spLocks noGrp="1"/>
          </p:cNvSpPr>
          <p:nvPr>
            <p:ph type="body" idx="1"/>
          </p:nvPr>
        </p:nvSpPr>
        <p:spPr>
          <a:xfrm>
            <a:off x="667060" y="4673435"/>
            <a:ext cx="5338024" cy="3823720"/>
          </a:xfrm>
          <a:prstGeom prst="rect">
            <a:avLst/>
          </a:prstGeom>
        </p:spPr>
        <p:txBody>
          <a:bodyPr lIns="89412" tIns="44706" rIns="89412" bIns="44706"/>
          <a:lstStyle/>
          <a:p>
            <a:endParaRPr lang="sv-SE" dirty="0"/>
          </a:p>
        </p:txBody>
      </p:sp>
    </p:spTree>
    <p:extLst>
      <p:ext uri="{BB962C8B-B14F-4D97-AF65-F5344CB8AC3E}">
        <p14:creationId xmlns:p14="http://schemas.microsoft.com/office/powerpoint/2010/main" val="29820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Realräntan närmar sig tidigare toppar och tynger börsen</a:t>
            </a:r>
            <a:endParaRPr lang="en-GB" dirty="0"/>
          </a:p>
        </p:txBody>
      </p:sp>
      <p:sp>
        <p:nvSpPr>
          <p:cNvPr id="4" name="Slide Number Placeholder 3"/>
          <p:cNvSpPr>
            <a:spLocks noGrp="1"/>
          </p:cNvSpPr>
          <p:nvPr>
            <p:ph type="sldNum" sz="quarter" idx="10"/>
          </p:nvPr>
        </p:nvSpPr>
        <p:spPr/>
        <p:txBody>
          <a:bodyPr/>
          <a:lstStyle/>
          <a:p>
            <a:fld id="{DFA504EB-9ECD-401D-9CD4-4386F79FB84B}" type="slidenum">
              <a:rPr lang="en-US" smtClean="0"/>
              <a:t>5</a:t>
            </a:fld>
            <a:endParaRPr lang="en-US"/>
          </a:p>
        </p:txBody>
      </p:sp>
    </p:spTree>
    <p:extLst>
      <p:ext uri="{BB962C8B-B14F-4D97-AF65-F5344CB8AC3E}">
        <p14:creationId xmlns:p14="http://schemas.microsoft.com/office/powerpoint/2010/main" val="303689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DFA504EB-9ECD-401D-9CD4-4386F79FB84B}" type="slidenum">
              <a:rPr lang="en-US" smtClean="0"/>
              <a:t>11</a:t>
            </a:fld>
            <a:endParaRPr lang="en-US"/>
          </a:p>
        </p:txBody>
      </p:sp>
    </p:spTree>
    <p:extLst>
      <p:ext uri="{BB962C8B-B14F-4D97-AF65-F5344CB8AC3E}">
        <p14:creationId xmlns:p14="http://schemas.microsoft.com/office/powerpoint/2010/main" val="417027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12</a:t>
            </a:fld>
            <a:endParaRPr lang="en-US"/>
          </a:p>
        </p:txBody>
      </p:sp>
    </p:spTree>
    <p:extLst>
      <p:ext uri="{BB962C8B-B14F-4D97-AF65-F5344CB8AC3E}">
        <p14:creationId xmlns:p14="http://schemas.microsoft.com/office/powerpoint/2010/main" val="39077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A504EB-9ECD-401D-9CD4-4386F79FB84B}" type="slidenum">
              <a:rPr lang="en-US" smtClean="0"/>
              <a:t>13</a:t>
            </a:fld>
            <a:endParaRPr lang="en-US"/>
          </a:p>
        </p:txBody>
      </p:sp>
    </p:spTree>
    <p:extLst>
      <p:ext uri="{BB962C8B-B14F-4D97-AF65-F5344CB8AC3E}">
        <p14:creationId xmlns:p14="http://schemas.microsoft.com/office/powerpoint/2010/main" val="298945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99684" y="9529989"/>
            <a:ext cx="2982111" cy="501409"/>
          </a:xfrm>
          <a:prstGeom prst="rect">
            <a:avLst/>
          </a:prstGeom>
          <a:noFill/>
        </p:spPr>
        <p:txBody>
          <a:bodyPr lIns="92318" tIns="46159" rIns="92318" bIns="46159"/>
          <a:lstStyle/>
          <a:p>
            <a:pPr defTabSz="960722"/>
            <a:fld id="{F828C992-C113-40C4-B33A-58F43685FE6F}" type="slidenum">
              <a:rPr lang="sv-SE" smtClean="0"/>
              <a:pPr defTabSz="960722"/>
              <a:t>20</a:t>
            </a:fld>
            <a:endParaRPr lang="sv-SE" dirty="0"/>
          </a:p>
        </p:txBody>
      </p:sp>
      <p:sp>
        <p:nvSpPr>
          <p:cNvPr id="38915" name="Rectangle 2"/>
          <p:cNvSpPr>
            <a:spLocks noGrp="1" noRot="1" noChangeAspect="1" noChangeArrowheads="1" noTextEdit="1"/>
          </p:cNvSpPr>
          <p:nvPr>
            <p:ph type="sldImg"/>
          </p:nvPr>
        </p:nvSpPr>
        <p:spPr>
          <a:xfrm>
            <a:off x="933450" y="752475"/>
            <a:ext cx="5016500" cy="3762375"/>
          </a:xfrm>
          <a:prstGeom prst="rect">
            <a:avLst/>
          </a:prstGeom>
          <a:ln/>
        </p:spPr>
      </p:sp>
      <p:sp>
        <p:nvSpPr>
          <p:cNvPr id="38916" name="Rectangle 3"/>
          <p:cNvSpPr>
            <a:spLocks noGrp="1" noChangeArrowheads="1"/>
          </p:cNvSpPr>
          <p:nvPr>
            <p:ph type="body" idx="1"/>
          </p:nvPr>
        </p:nvSpPr>
        <p:spPr>
          <a:xfrm>
            <a:off x="688181" y="4765796"/>
            <a:ext cx="5507040" cy="4514289"/>
          </a:xfrm>
          <a:prstGeom prst="rect">
            <a:avLst/>
          </a:prstGeom>
          <a:noFill/>
          <a:ln/>
        </p:spPr>
        <p:txBody>
          <a:bodyPr lIns="92318" tIns="46159" rIns="92318" bIns="46159"/>
          <a:lstStyle/>
          <a:p>
            <a:pPr eaLnBrk="1" hangingPunct="1"/>
            <a:endParaRPr lang="en-GB"/>
          </a:p>
        </p:txBody>
      </p:sp>
    </p:spTree>
    <p:extLst>
      <p:ext uri="{BB962C8B-B14F-4D97-AF65-F5344CB8AC3E}">
        <p14:creationId xmlns:p14="http://schemas.microsoft.com/office/powerpoint/2010/main" val="67849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7"/>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42289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3" name="Platshållare för text 12"/>
          <p:cNvSpPr>
            <a:spLocks noGrp="1"/>
          </p:cNvSpPr>
          <p:nvPr>
            <p:ph type="body" sz="quarter" idx="11"/>
          </p:nvPr>
        </p:nvSpPr>
        <p:spPr>
          <a:xfrm>
            <a:off x="11880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6" name="Platshållare för text 12"/>
          <p:cNvSpPr>
            <a:spLocks noGrp="1"/>
          </p:cNvSpPr>
          <p:nvPr>
            <p:ph type="body" sz="quarter" idx="12"/>
          </p:nvPr>
        </p:nvSpPr>
        <p:spPr>
          <a:xfrm>
            <a:off x="34884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7" name="Platshållare för text 12"/>
          <p:cNvSpPr>
            <a:spLocks noGrp="1"/>
          </p:cNvSpPr>
          <p:nvPr>
            <p:ph type="body" sz="quarter" idx="13"/>
          </p:nvPr>
        </p:nvSpPr>
        <p:spPr>
          <a:xfrm>
            <a:off x="57888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6908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640436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71329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50848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40635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86515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eaLnBrk="1" fontAlgn="auto" hangingPunct="1">
              <a:lnSpc>
                <a:spcPct val="100000"/>
              </a:lnSpc>
              <a:spcBef>
                <a:spcPts val="0"/>
              </a:spcBef>
              <a:spcAft>
                <a:spcPts val="0"/>
              </a:spcAft>
              <a:defRPr/>
            </a:pPr>
            <a:endParaRPr lang="sv-SE" dirty="0">
              <a:solidFill>
                <a:srgbClr val="000000"/>
              </a:solidFill>
              <a:latin typeface="Arial"/>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1819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9133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62648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1080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idx="1"/>
          </p:nvPr>
        </p:nvSpPr>
        <p:spPr>
          <a:xfrm>
            <a:off x="468314"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88251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144000" cy="6096000"/>
          </a:xfrm>
          <a:prstGeom prst="rect">
            <a:avLst/>
          </a:prstGeom>
        </p:spPr>
      </p:pic>
      <p:sp>
        <p:nvSpPr>
          <p:cNvPr id="2" name="Rubrik 1"/>
          <p:cNvSpPr>
            <a:spLocks noGrp="1"/>
          </p:cNvSpPr>
          <p:nvPr>
            <p:ph type="ctrTitle"/>
          </p:nvPr>
        </p:nvSpPr>
        <p:spPr>
          <a:xfrm>
            <a:off x="468313" y="1076407"/>
            <a:ext cx="4247703"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83750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0" y="2379697"/>
            <a:ext cx="7200000" cy="2395429"/>
          </a:xfrm>
          <a:prstGeom prst="rect">
            <a:avLst/>
          </a:prstGeom>
        </p:spPr>
      </p:pic>
    </p:spTree>
    <p:extLst>
      <p:ext uri="{BB962C8B-B14F-4D97-AF65-F5344CB8AC3E}">
        <p14:creationId xmlns:p14="http://schemas.microsoft.com/office/powerpoint/2010/main" val="306325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Handelsbanken Slabserif" panose="02060603040405020103" pitchFamily="18" charset="0"/>
              </a:defRPr>
            </a:lvl1pPr>
          </a:lstStyle>
          <a:p>
            <a:r>
              <a:rPr lang="en-US"/>
              <a:t>Click to edit Master title style</a:t>
            </a:r>
            <a:endParaRPr lang="sv-SE" dirty="0"/>
          </a:p>
        </p:txBody>
      </p:sp>
      <p:sp>
        <p:nvSpPr>
          <p:cNvPr id="3" name="Platshållare för datum 2"/>
          <p:cNvSpPr>
            <a:spLocks noGrp="1"/>
          </p:cNvSpPr>
          <p:nvPr>
            <p:ph type="dt" sz="half" idx="10"/>
          </p:nvPr>
        </p:nvSpPr>
        <p:spPr/>
        <p:txBody>
          <a:bodyPr/>
          <a:lstStyle/>
          <a:p>
            <a:fld id="{B9812A45-149B-483B-9C6D-A084D1B41A91}" type="datetime1">
              <a:rPr lang="sv-SE" smtClean="0"/>
              <a:t>2023-03-05</a:t>
            </a:fld>
            <a:endParaRPr lang="sv-SE"/>
          </a:p>
        </p:txBody>
      </p:sp>
      <p:sp>
        <p:nvSpPr>
          <p:cNvPr id="4" name="Platshållare för bildnummer 3"/>
          <p:cNvSpPr>
            <a:spLocks noGrp="1"/>
          </p:cNvSpPr>
          <p:nvPr>
            <p:ph type="sldNum" sz="quarter" idx="11"/>
          </p:nvPr>
        </p:nvSpPr>
        <p:spPr/>
        <p:txBody>
          <a:bodyPr/>
          <a:lstStyle/>
          <a:p>
            <a:fld id="{B4B0C4D8-52F7-497D-A200-42B2890A18E5}" type="slidenum">
              <a:rPr lang="sv-SE" smtClean="0"/>
              <a:t>‹#›</a:t>
            </a:fld>
            <a:endParaRPr lang="sv-SE"/>
          </a:p>
        </p:txBody>
      </p:sp>
      <p:sp>
        <p:nvSpPr>
          <p:cNvPr id="5" name="Platshållare för sidfot 4"/>
          <p:cNvSpPr>
            <a:spLocks noGrp="1"/>
          </p:cNvSpPr>
          <p:nvPr>
            <p:ph type="ftr" sz="quarter" idx="12"/>
          </p:nvPr>
        </p:nvSpPr>
        <p:spPr/>
        <p:txBody>
          <a:bodyPr/>
          <a:lstStyle/>
          <a:p>
            <a:endParaRPr lang="sv-SE"/>
          </a:p>
        </p:txBody>
      </p:sp>
      <p:sp>
        <p:nvSpPr>
          <p:cNvPr id="6" name="Platshållare för innehåll 2"/>
          <p:cNvSpPr>
            <a:spLocks noGrp="1"/>
          </p:cNvSpPr>
          <p:nvPr>
            <p:ph idx="1"/>
          </p:nvPr>
        </p:nvSpPr>
        <p:spPr>
          <a:xfrm>
            <a:off x="468315" y="1411200"/>
            <a:ext cx="8207375" cy="4752000"/>
          </a:xfrm>
        </p:spPr>
        <p:txBody>
          <a:bodyPr>
            <a:noAutofit/>
          </a:bodyPr>
          <a:lstStyle>
            <a:lvl1pPr>
              <a:lnSpc>
                <a:spcPct val="100000"/>
              </a:lnSpc>
              <a:spcAft>
                <a:spcPts val="0"/>
              </a:spcAft>
              <a:defRPr baseline="0"/>
            </a:lvl1pPr>
            <a:lvl2pPr>
              <a:lnSpc>
                <a:spcPct val="100000"/>
              </a:lnSpc>
              <a:spcAft>
                <a:spcPts val="0"/>
              </a:spcAft>
              <a:defRPr/>
            </a:lvl2pPr>
            <a:lvl3pPr>
              <a:lnSpc>
                <a:spcPct val="100000"/>
              </a:lnSpc>
              <a:defRPr/>
            </a:lvl3pPr>
            <a:lvl4pPr>
              <a:lnSpc>
                <a:spcPct val="100000"/>
              </a:lnSpc>
              <a:defRPr/>
            </a:lvl4pPr>
            <a:lvl5pPr>
              <a:lnSpc>
                <a:spcPct val="100000"/>
              </a:lnSpc>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75562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7"/>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28615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idx="1"/>
          </p:nvPr>
        </p:nvSpPr>
        <p:spPr>
          <a:xfrm>
            <a:off x="468314"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6731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429163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55385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837640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innehåll 3"/>
          <p:cNvSpPr>
            <a:spLocks noGrp="1"/>
          </p:cNvSpPr>
          <p:nvPr>
            <p:ph sz="half" idx="14"/>
          </p:nvPr>
        </p:nvSpPr>
        <p:spPr>
          <a:xfrm>
            <a:off x="468315"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895427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66720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91871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10" name="Platshållare för bild 9"/>
          <p:cNvSpPr>
            <a:spLocks noGrp="1"/>
          </p:cNvSpPr>
          <p:nvPr>
            <p:ph type="pic" sz="quarter" idx="13"/>
          </p:nvPr>
        </p:nvSpPr>
        <p:spPr>
          <a:xfrm>
            <a:off x="468314" y="1411200"/>
            <a:ext cx="8207375" cy="4752000"/>
          </a:xfrm>
        </p:spPr>
        <p:txBody>
          <a:bodyPr/>
          <a:lstStyle>
            <a:lvl1pPr>
              <a:buFontTx/>
              <a:buNone/>
              <a:defRPr/>
            </a:lvl1pPr>
          </a:lstStyle>
          <a:p>
            <a:r>
              <a:rPr lang="en-US"/>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08323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9022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3" name="Platshållare för text 12"/>
          <p:cNvSpPr>
            <a:spLocks noGrp="1"/>
          </p:cNvSpPr>
          <p:nvPr>
            <p:ph type="body" sz="quarter" idx="11"/>
          </p:nvPr>
        </p:nvSpPr>
        <p:spPr>
          <a:xfrm>
            <a:off x="11880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6" name="Platshållare för text 12"/>
          <p:cNvSpPr>
            <a:spLocks noGrp="1"/>
          </p:cNvSpPr>
          <p:nvPr>
            <p:ph type="body" sz="quarter" idx="12"/>
          </p:nvPr>
        </p:nvSpPr>
        <p:spPr>
          <a:xfrm>
            <a:off x="34884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
        <p:nvSpPr>
          <p:cNvPr id="17" name="Platshållare för text 12"/>
          <p:cNvSpPr>
            <a:spLocks noGrp="1"/>
          </p:cNvSpPr>
          <p:nvPr>
            <p:ph type="body" sz="quarter" idx="13"/>
          </p:nvPr>
        </p:nvSpPr>
        <p:spPr>
          <a:xfrm>
            <a:off x="5788800" y="1989141"/>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0383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77814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59812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104421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899319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4093252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eaLnBrk="1" fontAlgn="auto" hangingPunct="1">
              <a:lnSpc>
                <a:spcPct val="100000"/>
              </a:lnSpc>
              <a:spcBef>
                <a:spcPts val="0"/>
              </a:spcBef>
              <a:spcAft>
                <a:spcPts val="0"/>
              </a:spcAft>
              <a:defRPr/>
            </a:pPr>
            <a:endParaRPr lang="sv-SE" dirty="0">
              <a:solidFill>
                <a:srgbClr val="000000"/>
              </a:solidFill>
              <a:latin typeface="Arial"/>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429119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294031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467454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bg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30617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2" name="Rubrik 1"/>
          <p:cNvSpPr>
            <a:spLocks noGrp="1"/>
          </p:cNvSpPr>
          <p:nvPr>
            <p:ph type="ctrTitle"/>
          </p:nvPr>
        </p:nvSpPr>
        <p:spPr>
          <a:xfrm>
            <a:off x="468314" y="1076407"/>
            <a:ext cx="8207375"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4"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3630497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144000" cy="6096000"/>
          </a:xfrm>
          <a:prstGeom prst="rect">
            <a:avLst/>
          </a:prstGeom>
        </p:spPr>
      </p:pic>
      <p:sp>
        <p:nvSpPr>
          <p:cNvPr id="2" name="Rubrik 1"/>
          <p:cNvSpPr>
            <a:spLocks noGrp="1"/>
          </p:cNvSpPr>
          <p:nvPr>
            <p:ph type="ctrTitle"/>
          </p:nvPr>
        </p:nvSpPr>
        <p:spPr>
          <a:xfrm>
            <a:off x="468313" y="1076407"/>
            <a:ext cx="4247703" cy="1470025"/>
          </a:xfrm>
        </p:spPr>
        <p:txBody>
          <a:bodyPr lIns="0" bIns="0" anchor="b" anchorCtr="0">
            <a:normAutofit/>
          </a:bodyPr>
          <a:lstStyle>
            <a:lvl1pPr algn="l">
              <a:lnSpc>
                <a:spcPts val="4000"/>
              </a:lnSpc>
              <a:defRPr sz="3700" baseline="0">
                <a:solidFill>
                  <a:schemeClr val="accent1"/>
                </a:solidFill>
              </a:defRPr>
            </a:lvl1pPr>
          </a:lstStyle>
          <a:p>
            <a:r>
              <a:rPr lang="en-US"/>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248470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spcBef>
                <a:spcPct val="50000"/>
              </a:spcBef>
            </a:pPr>
            <a:endParaRPr lang="sv-SE" sz="1200">
              <a:solidFill>
                <a:srgbClr val="FFFFFF"/>
              </a:solidFill>
            </a:endParaRPr>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820" y="2379697"/>
            <a:ext cx="7200000" cy="2395429"/>
          </a:xfrm>
          <a:prstGeom prst="rect">
            <a:avLst/>
          </a:prstGeom>
        </p:spPr>
      </p:pic>
    </p:spTree>
    <p:extLst>
      <p:ext uri="{BB962C8B-B14F-4D97-AF65-F5344CB8AC3E}">
        <p14:creationId xmlns:p14="http://schemas.microsoft.com/office/powerpoint/2010/main" val="40516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innehåll 2"/>
          <p:cNvSpPr>
            <a:spLocks noGrp="1"/>
          </p:cNvSpPr>
          <p:nvPr>
            <p:ph sz="half" idx="1"/>
          </p:nvPr>
        </p:nvSpPr>
        <p:spPr>
          <a:xfrm>
            <a:off x="468315"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50120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468315"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innehåll 3"/>
          <p:cNvSpPr>
            <a:spLocks noGrp="1"/>
          </p:cNvSpPr>
          <p:nvPr>
            <p:ph sz="half" idx="14"/>
          </p:nvPr>
        </p:nvSpPr>
        <p:spPr>
          <a:xfrm>
            <a:off x="468315"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243374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64543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10" name="Platshållare för bild 9"/>
          <p:cNvSpPr>
            <a:spLocks noGrp="1"/>
          </p:cNvSpPr>
          <p:nvPr>
            <p:ph type="pic" sz="quarter" idx="13"/>
          </p:nvPr>
        </p:nvSpPr>
        <p:spPr>
          <a:xfrm>
            <a:off x="468314" y="1411200"/>
            <a:ext cx="8207375" cy="4752000"/>
          </a:xfrm>
        </p:spPr>
        <p:txBody>
          <a:bodyPr/>
          <a:lstStyle>
            <a:lvl1pPr>
              <a:buFontTx/>
              <a:buNone/>
              <a:defRPr/>
            </a:lvl1pPr>
          </a:lstStyle>
          <a:p>
            <a:r>
              <a:rPr lang="en-US"/>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65383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en-US"/>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59545FE2-88E0-45DB-A8B3-F3D3A77BF47A}" type="datetimeFigureOut">
              <a:rPr lang="en-US" smtClean="0"/>
              <a:t>3/5/2023</a:t>
            </a:fld>
            <a:endParaRPr lang="en-US"/>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spTree>
    <p:extLst>
      <p:ext uri="{BB962C8B-B14F-4D97-AF65-F5344CB8AC3E}">
        <p14:creationId xmlns:p14="http://schemas.microsoft.com/office/powerpoint/2010/main" val="108653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11" name="Rectangle 5"/>
          <p:cNvSpPr/>
          <p:nvPr/>
        </p:nvSpPr>
        <p:spPr>
          <a:xfrm>
            <a:off x="0" y="-3788"/>
            <a:ext cx="2304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2" name="Rectangle 7"/>
          <p:cNvSpPr/>
          <p:nvPr/>
        </p:nvSpPr>
        <p:spPr>
          <a:xfrm>
            <a:off x="2276669" y="-3788"/>
            <a:ext cx="2304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3" name="Rectangle 8"/>
          <p:cNvSpPr/>
          <p:nvPr/>
        </p:nvSpPr>
        <p:spPr>
          <a:xfrm>
            <a:off x="6830006" y="-3788"/>
            <a:ext cx="2313994"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dirty="0">
              <a:solidFill>
                <a:srgbClr val="FFFFFF"/>
              </a:solidFill>
            </a:endParaRPr>
          </a:p>
        </p:txBody>
      </p:sp>
      <p:sp>
        <p:nvSpPr>
          <p:cNvPr id="14" name="Rectangle 10"/>
          <p:cNvSpPr/>
          <p:nvPr/>
        </p:nvSpPr>
        <p:spPr>
          <a:xfrm>
            <a:off x="4553338" y="-3788"/>
            <a:ext cx="2304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31"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Picture 27" descr="HC_bla_rgb"/>
          <p:cNvPicPr>
            <a:picLocks noChangeAspect="1" noChangeArrowheads="1"/>
          </p:cNvPicPr>
          <p:nvPr/>
        </p:nvPicPr>
        <p:blipFill>
          <a:blip r:embed="rId24" cstate="print"/>
          <a:srcRect/>
          <a:stretch>
            <a:fillRect/>
          </a:stretch>
        </p:blipFill>
        <p:spPr bwMode="auto">
          <a:xfrm>
            <a:off x="6635931" y="6482398"/>
            <a:ext cx="2249307" cy="153756"/>
          </a:xfrm>
          <a:prstGeom prst="rect">
            <a:avLst/>
          </a:prstGeom>
          <a:noFill/>
        </p:spPr>
      </p:pic>
    </p:spTree>
    <p:extLst>
      <p:ext uri="{BB962C8B-B14F-4D97-AF65-F5344CB8AC3E}">
        <p14:creationId xmlns:p14="http://schemas.microsoft.com/office/powerpoint/2010/main" val="384310793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4002" r:id="rId22"/>
  </p:sldLayoutIdLst>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11" name="Rectangle 5"/>
          <p:cNvSpPr/>
          <p:nvPr/>
        </p:nvSpPr>
        <p:spPr>
          <a:xfrm>
            <a:off x="0" y="-3788"/>
            <a:ext cx="2304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2" name="Rectangle 7"/>
          <p:cNvSpPr/>
          <p:nvPr/>
        </p:nvSpPr>
        <p:spPr>
          <a:xfrm>
            <a:off x="2276669" y="-3788"/>
            <a:ext cx="2304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sp>
        <p:nvSpPr>
          <p:cNvPr id="13" name="Rectangle 8"/>
          <p:cNvSpPr/>
          <p:nvPr/>
        </p:nvSpPr>
        <p:spPr>
          <a:xfrm>
            <a:off x="6830006" y="-3788"/>
            <a:ext cx="2313994"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dirty="0">
              <a:solidFill>
                <a:srgbClr val="FFFFFF"/>
              </a:solidFill>
            </a:endParaRPr>
          </a:p>
        </p:txBody>
      </p:sp>
      <p:sp>
        <p:nvSpPr>
          <p:cNvPr id="14" name="Rectangle 10"/>
          <p:cNvSpPr/>
          <p:nvPr/>
        </p:nvSpPr>
        <p:spPr>
          <a:xfrm>
            <a:off x="4553338" y="-3788"/>
            <a:ext cx="2304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endParaRPr lang="sv-SE" sz="1200">
              <a:solidFill>
                <a:srgbClr val="FFFFFF"/>
              </a:solidFill>
            </a:endParaRPr>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31"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5A6719E9-FC1E-4AE4-A2F0-2206EDDAE867}" type="slidenum">
              <a:rPr lang="en-US" smtClean="0"/>
              <a:t>‹#›</a:t>
            </a:fld>
            <a:endParaRPr lang="en-US"/>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Picture 27" descr="HC_bla_rgb"/>
          <p:cNvPicPr>
            <a:picLocks noChangeAspect="1" noChangeArrowheads="1"/>
          </p:cNvPicPr>
          <p:nvPr/>
        </p:nvPicPr>
        <p:blipFill>
          <a:blip r:embed="rId23" cstate="print"/>
          <a:srcRect/>
          <a:stretch>
            <a:fillRect/>
          </a:stretch>
        </p:blipFill>
        <p:spPr bwMode="auto">
          <a:xfrm>
            <a:off x="6635931" y="6482398"/>
            <a:ext cx="2249307" cy="153756"/>
          </a:xfrm>
          <a:prstGeom prst="rect">
            <a:avLst/>
          </a:prstGeom>
          <a:noFill/>
        </p:spPr>
      </p:pic>
    </p:spTree>
    <p:extLst>
      <p:ext uri="{BB962C8B-B14F-4D97-AF65-F5344CB8AC3E}">
        <p14:creationId xmlns:p14="http://schemas.microsoft.com/office/powerpoint/2010/main" val="31578358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Lst>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linktr.ee/shbmakroanalys" TargetMode="External"/><Relationship Id="rId3" Type="http://schemas.openxmlformats.org/officeDocument/2006/relationships/image" Target="../media/image4.jpeg"/><Relationship Id="rId7" Type="http://schemas.openxmlformats.org/officeDocument/2006/relationships/hyperlink" Target="mailto:andreas.hild@handelsbanken.se" TargetMode="External"/><Relationship Id="rId12" Type="http://schemas.openxmlformats.org/officeDocument/2006/relationships/hyperlink" Target="https://itunes.apple.com/se/podcast/morgonrapporten/id1440456855?mt=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mattias.sundling@handelsbanken.se" TargetMode="External"/><Relationship Id="rId11" Type="http://schemas.openxmlformats.org/officeDocument/2006/relationships/hyperlink" Target="https://open.spotify.com/show/1fkUNMKkBPf6nMQ3mW98mg?si=d8EwAqXpSKuIlskYQoM9gQ" TargetMode="External"/><Relationship Id="rId5" Type="http://schemas.openxmlformats.org/officeDocument/2006/relationships/hyperlink" Target="mailto:claes.mahlen@handelsbanken.se" TargetMode="External"/><Relationship Id="rId10" Type="http://schemas.openxmlformats.org/officeDocument/2006/relationships/hyperlink" Target="https://soundcloud.com/user-462934348" TargetMode="External"/><Relationship Id="rId4" Type="http://schemas.openxmlformats.org/officeDocument/2006/relationships/hyperlink" Target="mailto:lars.henriksson@handelsbanken.se" TargetMode="External"/><Relationship Id="rId9" Type="http://schemas.openxmlformats.org/officeDocument/2006/relationships/hyperlink" Target="https://www.researchonline.se/macro/podcast/morgonrapport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2.bin"/><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3.bin"/><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4.bin"/><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5.bin"/><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6.bin"/><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hyperlink" Target="https://sverigesradio.se/avsnitt/riksbankschef-erik-thedeen-ytterligare-rantehojningar-kommer" TargetMode="External"/><Relationship Id="rId3" Type="http://schemas.openxmlformats.org/officeDocument/2006/relationships/hyperlink" Target="https://www.bloomberg.com/news/articles/2018-10-22/trump-says-congress-to-vote-on-10-percent-tax-cut-after-election" TargetMode="External"/><Relationship Id="rId7" Type="http://schemas.openxmlformats.org/officeDocument/2006/relationships/hyperlink" Target="https://www.wsj.com/articles/fed-tightening-should-go-faster-and-further-50-basis-points-rates-march-meeting-january-data-powell-e576d8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t.com/content/98199b6b-1556-4b7f-8722-fe16a855a8c1" TargetMode="External"/><Relationship Id="rId5" Type="http://schemas.openxmlformats.org/officeDocument/2006/relationships/hyperlink" Target="https://www.bloomberg.com/news/articles/2023-03-05/ecb-policy-pioneer-issing-warns-of-more-inflation-shocks-to-come?leadSource=uverify%20wall&amp;sref=JHhHMLBZ" TargetMode="External"/><Relationship Id="rId10" Type="http://schemas.openxmlformats.org/officeDocument/2006/relationships/image" Target="../media/image5.jpeg"/><Relationship Id="rId4" Type="http://schemas.openxmlformats.org/officeDocument/2006/relationships/hyperlink" Target="https://financialpost.com/pmn/business-pmn/kwarteng-says-theres-more-to-come-after-uk-tax-giveaway" TargetMode="External"/><Relationship Id="rId9" Type="http://schemas.openxmlformats.org/officeDocument/2006/relationships/hyperlink" Target="https://www.bloomberg.com/news/articles/2023-03-05/china-sets-modest-growth-target-as-economic-risks-persist?sref=JHhHMLBZ"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2.x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938883"/>
            <a:ext cx="9144000" cy="1028983"/>
          </a:xfrm>
        </p:spPr>
        <p:txBody>
          <a:bodyPr/>
          <a:lstStyle/>
          <a:p>
            <a:r>
              <a:rPr lang="sv-SE" sz="6000" dirty="0"/>
              <a:t>Morgonrapporten</a:t>
            </a:r>
          </a:p>
        </p:txBody>
      </p:sp>
      <p:sp>
        <p:nvSpPr>
          <p:cNvPr id="3" name="Underrubrik 2"/>
          <p:cNvSpPr>
            <a:spLocks noGrp="1"/>
          </p:cNvSpPr>
          <p:nvPr>
            <p:ph type="subTitle" idx="4294967295"/>
          </p:nvPr>
        </p:nvSpPr>
        <p:spPr>
          <a:xfrm>
            <a:off x="1341287" y="977377"/>
            <a:ext cx="3379744" cy="325843"/>
          </a:xfrm>
        </p:spPr>
        <p:txBody>
          <a:bodyPr>
            <a:noAutofit/>
          </a:bodyPr>
          <a:lstStyle/>
          <a:p>
            <a:pPr marL="0" indent="0">
              <a:buNone/>
            </a:pPr>
            <a:r>
              <a:rPr lang="sv-SE" sz="1000" dirty="0">
                <a:solidFill>
                  <a:schemeClr val="bg1"/>
                </a:solidFill>
              </a:rPr>
              <a:t>6 mars 2023</a:t>
            </a:r>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902" y="2230856"/>
            <a:ext cx="4189407" cy="2721296"/>
          </a:xfrm>
          <a:prstGeom prst="rect">
            <a:avLst/>
          </a:prstGeom>
        </p:spPr>
      </p:pic>
      <p:sp>
        <p:nvSpPr>
          <p:cNvPr id="5" name="Rectangle 4"/>
          <p:cNvSpPr/>
          <p:nvPr/>
        </p:nvSpPr>
        <p:spPr>
          <a:xfrm>
            <a:off x="5224309" y="2230856"/>
            <a:ext cx="2594165" cy="2721296"/>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Rectangle 7"/>
          <p:cNvSpPr/>
          <p:nvPr/>
        </p:nvSpPr>
        <p:spPr>
          <a:xfrm>
            <a:off x="5307553" y="2308113"/>
            <a:ext cx="4572000" cy="2638479"/>
          </a:xfrm>
          <a:prstGeom prst="rect">
            <a:avLst/>
          </a:prstGeom>
        </p:spPr>
        <p:txBody>
          <a:bodyPr>
            <a:spAutoFit/>
          </a:bodyPr>
          <a:lstStyle/>
          <a:p>
            <a:pPr>
              <a:spcBef>
                <a:spcPts val="225"/>
              </a:spcBef>
            </a:pPr>
            <a:r>
              <a:rPr lang="sv-SE" sz="713" b="1" dirty="0">
                <a:ea typeface="ＭＳ Ｐゴシック" charset="-128"/>
              </a:rPr>
              <a:t>Lars Henriksson, </a:t>
            </a:r>
            <a:r>
              <a:rPr lang="sv-SE" sz="713" dirty="0">
                <a:ea typeface="ＭＳ Ｐゴシック" charset="-128"/>
              </a:rPr>
              <a:t>+46 (0)8-46 346 18, </a:t>
            </a:r>
          </a:p>
          <a:p>
            <a:pPr>
              <a:spcBef>
                <a:spcPts val="225"/>
              </a:spcBef>
            </a:pPr>
            <a:r>
              <a:rPr lang="sv-SE" sz="713" dirty="0">
                <a:ea typeface="ＭＳ Ｐゴシック" charset="-128"/>
                <a:hlinkClick r:id="rId4"/>
              </a:rPr>
              <a:t>lars.henriksson@handelsbanken.se</a:t>
            </a:r>
            <a:endParaRPr lang="sv-SE" sz="713" dirty="0">
              <a:ea typeface="ＭＳ Ｐゴシック" charset="-128"/>
            </a:endParaRPr>
          </a:p>
          <a:p>
            <a:pPr>
              <a:spcBef>
                <a:spcPts val="225"/>
              </a:spcBef>
            </a:pPr>
            <a:r>
              <a:rPr lang="sv-SE" sz="713" b="1" dirty="0">
                <a:ea typeface="ＭＳ Ｐゴシック" charset="-128"/>
              </a:rPr>
              <a:t>Claes </a:t>
            </a:r>
            <a:r>
              <a:rPr lang="sv-SE" sz="713" b="1" dirty="0" err="1">
                <a:ea typeface="ＭＳ Ｐゴシック" charset="-128"/>
              </a:rPr>
              <a:t>Måhlén</a:t>
            </a:r>
            <a:r>
              <a:rPr lang="sv-SE" sz="713" b="1" dirty="0">
                <a:ea typeface="ＭＳ Ｐゴシック" charset="-128"/>
              </a:rPr>
              <a:t>, </a:t>
            </a:r>
            <a:r>
              <a:rPr lang="sv-SE" sz="713" dirty="0">
                <a:ea typeface="ＭＳ Ｐゴシック" charset="-128"/>
              </a:rPr>
              <a:t>+46 (0)8-46 345 35,</a:t>
            </a:r>
          </a:p>
          <a:p>
            <a:pPr>
              <a:spcBef>
                <a:spcPts val="225"/>
              </a:spcBef>
            </a:pPr>
            <a:r>
              <a:rPr lang="sv-SE" sz="713" dirty="0">
                <a:ea typeface="ＭＳ Ｐゴシック" charset="-128"/>
                <a:hlinkClick r:id="rId5"/>
              </a:rPr>
              <a:t>claes.mahlen@handelsbanken.se</a:t>
            </a:r>
            <a:endParaRPr lang="sv-SE" sz="713" dirty="0">
              <a:ea typeface="ＭＳ Ｐゴシック" charset="-128"/>
            </a:endParaRPr>
          </a:p>
          <a:p>
            <a:pPr>
              <a:spcBef>
                <a:spcPts val="225"/>
              </a:spcBef>
            </a:pPr>
            <a:r>
              <a:rPr lang="sv-SE" sz="713" b="1" dirty="0">
                <a:ea typeface="ＭＳ Ｐゴシック" charset="-128"/>
              </a:rPr>
              <a:t>Mattias Sundling, </a:t>
            </a:r>
            <a:r>
              <a:rPr lang="sv-SE" sz="713" dirty="0">
                <a:ea typeface="ＭＳ Ｐゴシック" charset="-128"/>
              </a:rPr>
              <a:t>+46 (0)8-70 12885</a:t>
            </a:r>
            <a:endParaRPr lang="sv-SE" sz="713" b="1" dirty="0">
              <a:ea typeface="ＭＳ Ｐゴシック" charset="-128"/>
            </a:endParaRPr>
          </a:p>
          <a:p>
            <a:pPr>
              <a:spcBef>
                <a:spcPts val="225"/>
              </a:spcBef>
            </a:pPr>
            <a:r>
              <a:rPr lang="sv-SE" sz="713" dirty="0">
                <a:ea typeface="ＭＳ Ｐゴシック" charset="-128"/>
                <a:hlinkClick r:id="rId6"/>
              </a:rPr>
              <a:t>mattias.sundling@handelsbanken.se</a:t>
            </a:r>
            <a:endParaRPr lang="sv-SE" sz="713" dirty="0">
              <a:ea typeface="ＭＳ Ｐゴシック" charset="-128"/>
            </a:endParaRPr>
          </a:p>
          <a:p>
            <a:pPr>
              <a:spcBef>
                <a:spcPts val="225"/>
              </a:spcBef>
            </a:pPr>
            <a:r>
              <a:rPr lang="sv-SE" sz="713" b="1" dirty="0">
                <a:ea typeface="ＭＳ Ｐゴシック" charset="-128"/>
              </a:rPr>
              <a:t>Andreas Hild, </a:t>
            </a:r>
            <a:r>
              <a:rPr lang="sv-SE" sz="713" dirty="0">
                <a:ea typeface="ＭＳ Ｐゴシック" charset="-128"/>
              </a:rPr>
              <a:t>+46 (0)8- </a:t>
            </a:r>
            <a:r>
              <a:rPr lang="en-US" sz="713" dirty="0">
                <a:ea typeface="ＭＳ Ｐゴシック" charset="-128"/>
              </a:rPr>
              <a:t>70 183 32</a:t>
            </a:r>
            <a:r>
              <a:rPr lang="sv-SE" sz="713" dirty="0">
                <a:ea typeface="ＭＳ Ｐゴシック" charset="-128"/>
              </a:rPr>
              <a:t>, </a:t>
            </a:r>
          </a:p>
          <a:p>
            <a:pPr>
              <a:spcBef>
                <a:spcPts val="225"/>
              </a:spcBef>
            </a:pPr>
            <a:r>
              <a:rPr lang="sv-SE" sz="713" dirty="0">
                <a:ea typeface="ＭＳ Ｐゴシック" charset="-128"/>
                <a:hlinkClick r:id="rId7"/>
              </a:rPr>
              <a:t>andreas.hild@handelsbanken.se</a:t>
            </a:r>
            <a:endParaRPr lang="sv-SE" sz="713" dirty="0">
              <a:ea typeface="ＭＳ Ｐゴシック" charset="-128"/>
            </a:endParaRPr>
          </a:p>
          <a:p>
            <a:pPr>
              <a:spcBef>
                <a:spcPts val="225"/>
              </a:spcBef>
            </a:pPr>
            <a:endParaRPr lang="sv-SE" sz="713" dirty="0">
              <a:ea typeface="ＭＳ Ｐゴシック" charset="-128"/>
            </a:endParaRPr>
          </a:p>
          <a:p>
            <a:pPr>
              <a:spcBef>
                <a:spcPts val="225"/>
              </a:spcBef>
            </a:pPr>
            <a:r>
              <a:rPr lang="sv-SE" sz="713" b="1" dirty="0">
                <a:ea typeface="ＭＳ Ｐゴシック" charset="-128"/>
              </a:rPr>
              <a:t>Makroanalys</a:t>
            </a:r>
          </a:p>
          <a:p>
            <a:pPr>
              <a:spcBef>
                <a:spcPts val="225"/>
              </a:spcBef>
            </a:pPr>
            <a:r>
              <a:rPr lang="sv-SE" sz="713" dirty="0">
                <a:ea typeface="ＭＳ Ｐゴシック" charset="-128"/>
                <a:hlinkClick r:id="rId8"/>
              </a:rPr>
              <a:t>https://linktr.ee/shbmakroanalys</a:t>
            </a:r>
            <a:r>
              <a:rPr lang="sv-SE" sz="713" dirty="0">
                <a:ea typeface="ＭＳ Ｐゴシック" charset="-128"/>
              </a:rPr>
              <a:t> </a:t>
            </a:r>
          </a:p>
          <a:p>
            <a:pPr>
              <a:spcBef>
                <a:spcPts val="375"/>
              </a:spcBef>
            </a:pPr>
            <a:r>
              <a:rPr lang="sv-SE" sz="713" b="1" dirty="0"/>
              <a:t>Vår hemsida:</a:t>
            </a:r>
            <a:br>
              <a:rPr lang="sv-SE" sz="713" dirty="0"/>
            </a:br>
            <a:r>
              <a:rPr lang="sv-SE" sz="713" dirty="0">
                <a:hlinkClick r:id="rId9"/>
              </a:rPr>
              <a:t>research.handelsbanken.se/morgonrapporten</a:t>
            </a:r>
            <a:endParaRPr lang="sv-SE" sz="713" dirty="0"/>
          </a:p>
          <a:p>
            <a:pPr>
              <a:spcBef>
                <a:spcPts val="375"/>
              </a:spcBef>
            </a:pPr>
            <a:r>
              <a:rPr lang="sv-SE" sz="713" b="1" dirty="0" err="1"/>
              <a:t>Soundcloud</a:t>
            </a:r>
            <a:r>
              <a:rPr lang="sv-SE" sz="713" b="1" dirty="0"/>
              <a:t>: </a:t>
            </a:r>
            <a:br>
              <a:rPr lang="sv-SE" sz="713" dirty="0"/>
            </a:br>
            <a:r>
              <a:rPr lang="sv-SE" sz="713" dirty="0">
                <a:hlinkClick r:id="rId10"/>
              </a:rPr>
              <a:t>Handelsbanken Research</a:t>
            </a:r>
            <a:endParaRPr lang="sv-SE" sz="713" dirty="0"/>
          </a:p>
          <a:p>
            <a:pPr>
              <a:spcBef>
                <a:spcPts val="375"/>
              </a:spcBef>
            </a:pPr>
            <a:r>
              <a:rPr lang="sv-SE" sz="713" b="1" dirty="0" err="1"/>
              <a:t>Spotify</a:t>
            </a:r>
            <a:r>
              <a:rPr lang="sv-SE" sz="713" b="1" dirty="0"/>
              <a:t>: </a:t>
            </a:r>
            <a:br>
              <a:rPr lang="sv-SE" sz="713" dirty="0"/>
            </a:br>
            <a:r>
              <a:rPr lang="sv-SE" sz="713" dirty="0">
                <a:hlinkClick r:id="rId11"/>
              </a:rPr>
              <a:t>Morgonrapporten </a:t>
            </a:r>
            <a:r>
              <a:rPr lang="sv-SE" sz="713" dirty="0"/>
              <a:t>av Handelsbanken </a:t>
            </a:r>
            <a:r>
              <a:rPr lang="sv-SE" sz="713" dirty="0" err="1"/>
              <a:t>Economic</a:t>
            </a:r>
            <a:r>
              <a:rPr lang="sv-SE" sz="713" dirty="0"/>
              <a:t> Research</a:t>
            </a:r>
          </a:p>
          <a:p>
            <a:pPr>
              <a:spcBef>
                <a:spcPts val="375"/>
              </a:spcBef>
            </a:pPr>
            <a:r>
              <a:rPr lang="sv-SE" sz="713" b="1" dirty="0"/>
              <a:t>iTunes:</a:t>
            </a:r>
            <a:r>
              <a:rPr lang="sv-SE" sz="713" dirty="0"/>
              <a:t> </a:t>
            </a:r>
            <a:br>
              <a:rPr lang="sv-SE" sz="713" dirty="0"/>
            </a:br>
            <a:r>
              <a:rPr lang="sv-SE" sz="713" dirty="0">
                <a:hlinkClick r:id="rId12"/>
              </a:rPr>
              <a:t>Morgonrapporten</a:t>
            </a:r>
            <a:endParaRPr lang="sv-SE" sz="713" dirty="0"/>
          </a:p>
        </p:txBody>
      </p:sp>
    </p:spTree>
    <p:extLst>
      <p:ext uri="{BB962C8B-B14F-4D97-AF65-F5344CB8AC3E}">
        <p14:creationId xmlns:p14="http://schemas.microsoft.com/office/powerpoint/2010/main" val="282193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0219-8F88-4418-A30E-4CCBEE8BB886}"/>
              </a:ext>
            </a:extLst>
          </p:cNvPr>
          <p:cNvSpPr>
            <a:spLocks noGrp="1"/>
          </p:cNvSpPr>
          <p:nvPr>
            <p:ph type="title"/>
          </p:nvPr>
        </p:nvSpPr>
        <p:spPr/>
        <p:txBody>
          <a:bodyPr/>
          <a:lstStyle/>
          <a:p>
            <a:r>
              <a:rPr lang="sv-SE" dirty="0"/>
              <a:t>EURSEK</a:t>
            </a:r>
          </a:p>
        </p:txBody>
      </p:sp>
      <p:graphicFrame>
        <p:nvGraphicFramePr>
          <p:cNvPr id="4" name="Object 3">
            <a:extLst>
              <a:ext uri="{FF2B5EF4-FFF2-40B4-BE49-F238E27FC236}">
                <a16:creationId xmlns:a16="http://schemas.microsoft.com/office/drawing/2014/main" id="{39B8CD1C-6F26-47DB-8C5F-8C46D5D3A9C5}"/>
              </a:ext>
            </a:extLst>
          </p:cNvPr>
          <p:cNvGraphicFramePr>
            <a:graphicFrameLocks noChangeAspect="1"/>
          </p:cNvGraphicFramePr>
          <p:nvPr>
            <p:extLst>
              <p:ext uri="{D42A27DB-BD31-4B8C-83A1-F6EECF244321}">
                <p14:modId xmlns:p14="http://schemas.microsoft.com/office/powerpoint/2010/main" val="2138122034"/>
              </p:ext>
            </p:extLst>
          </p:nvPr>
        </p:nvGraphicFramePr>
        <p:xfrm>
          <a:off x="946298" y="1195201"/>
          <a:ext cx="6596058" cy="4957354"/>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4" name="Object 3">
                        <a:extLst>
                          <a:ext uri="{FF2B5EF4-FFF2-40B4-BE49-F238E27FC236}">
                            <a16:creationId xmlns:a16="http://schemas.microsoft.com/office/drawing/2014/main" id="{39B8CD1C-6F26-47DB-8C5F-8C46D5D3A9C5}"/>
                          </a:ext>
                        </a:extLst>
                      </p:cNvPr>
                      <p:cNvPicPr/>
                      <p:nvPr/>
                    </p:nvPicPr>
                    <p:blipFill>
                      <a:blip r:embed="rId3"/>
                      <a:stretch>
                        <a:fillRect/>
                      </a:stretch>
                    </p:blipFill>
                    <p:spPr>
                      <a:xfrm>
                        <a:off x="946298" y="1195201"/>
                        <a:ext cx="6596058" cy="4957354"/>
                      </a:xfrm>
                      <a:prstGeom prst="rect">
                        <a:avLst/>
                      </a:prstGeom>
                    </p:spPr>
                  </p:pic>
                </p:oleObj>
              </mc:Fallback>
            </mc:AlternateContent>
          </a:graphicData>
        </a:graphic>
      </p:graphicFrame>
    </p:spTree>
    <p:extLst>
      <p:ext uri="{BB962C8B-B14F-4D97-AF65-F5344CB8AC3E}">
        <p14:creationId xmlns:p14="http://schemas.microsoft.com/office/powerpoint/2010/main" val="380733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431737" y="283335"/>
            <a:ext cx="8207376" cy="553414"/>
          </a:xfrm>
          <a:prstGeom prst="rect">
            <a:avLst/>
          </a:prstGeom>
        </p:spPr>
        <p:txBody>
          <a:bodyPr>
            <a:normAutofit/>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r>
              <a:rPr lang="en-GB" dirty="0"/>
              <a:t>DETTA HÄNDER I VECKAN</a:t>
            </a:r>
            <a:endParaRPr lang="sv-SE"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367009" y="283081"/>
            <a:ext cx="485735" cy="485735"/>
          </a:xfrm>
          <a:prstGeom prst="rect">
            <a:avLst/>
          </a:prstGeom>
        </p:spPr>
      </p:pic>
      <p:graphicFrame>
        <p:nvGraphicFramePr>
          <p:cNvPr id="4" name="Table 3">
            <a:extLst>
              <a:ext uri="{FF2B5EF4-FFF2-40B4-BE49-F238E27FC236}">
                <a16:creationId xmlns:a16="http://schemas.microsoft.com/office/drawing/2014/main" id="{4479B00B-C1AF-4881-0C81-F4F6561EC0BF}"/>
              </a:ext>
            </a:extLst>
          </p:cNvPr>
          <p:cNvGraphicFramePr>
            <a:graphicFrameLocks noGrp="1"/>
          </p:cNvGraphicFramePr>
          <p:nvPr>
            <p:extLst>
              <p:ext uri="{D42A27DB-BD31-4B8C-83A1-F6EECF244321}">
                <p14:modId xmlns:p14="http://schemas.microsoft.com/office/powerpoint/2010/main" val="688677185"/>
              </p:ext>
            </p:extLst>
          </p:nvPr>
        </p:nvGraphicFramePr>
        <p:xfrm>
          <a:off x="-1" y="702146"/>
          <a:ext cx="4572001" cy="5453707"/>
        </p:xfrm>
        <a:graphic>
          <a:graphicData uri="http://schemas.openxmlformats.org/drawingml/2006/table">
            <a:tbl>
              <a:tblPr/>
              <a:tblGrid>
                <a:gridCol w="2126730">
                  <a:extLst>
                    <a:ext uri="{9D8B030D-6E8A-4147-A177-3AD203B41FA5}">
                      <a16:colId xmlns:a16="http://schemas.microsoft.com/office/drawing/2014/main" val="2452138330"/>
                    </a:ext>
                  </a:extLst>
                </a:gridCol>
                <a:gridCol w="890041">
                  <a:extLst>
                    <a:ext uri="{9D8B030D-6E8A-4147-A177-3AD203B41FA5}">
                      <a16:colId xmlns:a16="http://schemas.microsoft.com/office/drawing/2014/main" val="2059219861"/>
                    </a:ext>
                  </a:extLst>
                </a:gridCol>
                <a:gridCol w="674558">
                  <a:extLst>
                    <a:ext uri="{9D8B030D-6E8A-4147-A177-3AD203B41FA5}">
                      <a16:colId xmlns:a16="http://schemas.microsoft.com/office/drawing/2014/main" val="1625869731"/>
                    </a:ext>
                  </a:extLst>
                </a:gridCol>
                <a:gridCol w="880672">
                  <a:extLst>
                    <a:ext uri="{9D8B030D-6E8A-4147-A177-3AD203B41FA5}">
                      <a16:colId xmlns:a16="http://schemas.microsoft.com/office/drawing/2014/main" val="2864302757"/>
                    </a:ext>
                  </a:extLst>
                </a:gridCol>
              </a:tblGrid>
              <a:tr h="185080">
                <a:tc>
                  <a:txBody>
                    <a:bodyPr/>
                    <a:lstStyle/>
                    <a:p>
                      <a:pPr algn="l" fontAlgn="ctr"/>
                      <a:r>
                        <a:rPr lang="en-GB" sz="1000" b="1" i="0" u="none" strike="noStrike">
                          <a:solidFill>
                            <a:srgbClr val="FFFFFF"/>
                          </a:solidFill>
                          <a:effectLst/>
                          <a:latin typeface="Arial" panose="020B0604020202020204" pitchFamily="34" charset="0"/>
                        </a:rPr>
                        <a:t>DATA</a:t>
                      </a:r>
                    </a:p>
                  </a:txBody>
                  <a:tcPr marL="60467" marR="0" marT="0" marB="0" anchor="ctr">
                    <a:lnL>
                      <a:noFill/>
                    </a:lnL>
                    <a:lnR>
                      <a:noFill/>
                    </a:lnR>
                    <a:lnT>
                      <a:noFill/>
                    </a:lnT>
                    <a:lnB>
                      <a:noFill/>
                    </a:lnB>
                    <a:solidFill>
                      <a:srgbClr val="005C9B"/>
                    </a:solidFill>
                  </a:tcPr>
                </a:tc>
                <a:tc>
                  <a:txBody>
                    <a:bodyPr/>
                    <a:lstStyle/>
                    <a:p>
                      <a:pPr algn="r" fontAlgn="ctr"/>
                      <a:r>
                        <a:rPr lang="en-GB" sz="1000" b="1" i="0" u="none" strike="noStrike">
                          <a:solidFill>
                            <a:srgbClr val="FFFFFF"/>
                          </a:solidFill>
                          <a:effectLst/>
                          <a:latin typeface="Arial" panose="020B0604020202020204" pitchFamily="34" charset="0"/>
                        </a:rPr>
                        <a:t>Konsensus</a:t>
                      </a:r>
                    </a:p>
                  </a:txBody>
                  <a:tcPr marL="0" marR="60467" marT="0" marB="0" anchor="ctr">
                    <a:lnL>
                      <a:noFill/>
                    </a:lnL>
                    <a:lnR>
                      <a:noFill/>
                    </a:lnR>
                    <a:lnT>
                      <a:noFill/>
                    </a:lnT>
                    <a:lnB>
                      <a:noFill/>
                    </a:lnB>
                    <a:solidFill>
                      <a:srgbClr val="005C9B"/>
                    </a:solidFill>
                  </a:tcPr>
                </a:tc>
                <a:tc>
                  <a:txBody>
                    <a:bodyPr/>
                    <a:lstStyle/>
                    <a:p>
                      <a:pPr algn="r" fontAlgn="ctr"/>
                      <a:r>
                        <a:rPr lang="en-GB" sz="1000" b="1" i="0" u="none" strike="noStrike">
                          <a:solidFill>
                            <a:srgbClr val="FFFFFF"/>
                          </a:solidFill>
                          <a:effectLst/>
                          <a:latin typeface="Arial" panose="020B0604020202020204" pitchFamily="34" charset="0"/>
                        </a:rPr>
                        <a:t>Tidigare</a:t>
                      </a:r>
                    </a:p>
                  </a:txBody>
                  <a:tcPr marL="0" marR="60467" marT="0" marB="0" anchor="ctr">
                    <a:lnL>
                      <a:noFill/>
                    </a:lnL>
                    <a:lnR>
                      <a:noFill/>
                    </a:lnR>
                    <a:lnT>
                      <a:noFill/>
                    </a:lnT>
                    <a:lnB>
                      <a:noFill/>
                    </a:lnB>
                    <a:solidFill>
                      <a:srgbClr val="005C9B"/>
                    </a:solidFill>
                  </a:tcPr>
                </a:tc>
                <a:tc>
                  <a:txBody>
                    <a:bodyPr/>
                    <a:lstStyle/>
                    <a:p>
                      <a:pPr algn="r" fontAlgn="ctr"/>
                      <a:r>
                        <a:rPr lang="en-GB" sz="1000" b="1" i="0" u="none" strike="noStrike">
                          <a:solidFill>
                            <a:srgbClr val="FFFFFF"/>
                          </a:solidFill>
                          <a:effectLst/>
                          <a:latin typeface="Arial" panose="020B0604020202020204" pitchFamily="34" charset="0"/>
                        </a:rPr>
                        <a:t>Tid</a:t>
                      </a:r>
                    </a:p>
                  </a:txBody>
                  <a:tcPr marL="0" marR="60467" marT="0" marB="0" anchor="ctr">
                    <a:lnL>
                      <a:noFill/>
                    </a:lnL>
                    <a:lnR>
                      <a:noFill/>
                    </a:lnR>
                    <a:lnT>
                      <a:noFill/>
                    </a:lnT>
                    <a:lnB>
                      <a:noFill/>
                    </a:lnB>
                    <a:solidFill>
                      <a:srgbClr val="005C9B"/>
                    </a:solidFill>
                  </a:tcPr>
                </a:tc>
                <a:extLst>
                  <a:ext uri="{0D108BD9-81ED-4DB2-BD59-A6C34878D82A}">
                    <a16:rowId xmlns:a16="http://schemas.microsoft.com/office/drawing/2014/main" val="1010807031"/>
                  </a:ext>
                </a:extLst>
              </a:tr>
              <a:tr h="177369">
                <a:tc>
                  <a:txBody>
                    <a:bodyPr/>
                    <a:lstStyle/>
                    <a:p>
                      <a:pPr algn="l" fontAlgn="b"/>
                      <a:r>
                        <a:rPr lang="en-GB" sz="900" b="1" i="0" u="none" strike="noStrike">
                          <a:solidFill>
                            <a:srgbClr val="000000"/>
                          </a:solidFill>
                          <a:effectLst/>
                          <a:latin typeface="Calibri" panose="020F0502020204030204" pitchFamily="34" charset="0"/>
                        </a:rPr>
                        <a:t>USA:</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3025630366"/>
                  </a:ext>
                </a:extLst>
              </a:tr>
              <a:tr h="177369">
                <a:tc>
                  <a:txBody>
                    <a:bodyPr/>
                    <a:lstStyle/>
                    <a:p>
                      <a:pPr algn="l" fontAlgn="b"/>
                      <a:r>
                        <a:rPr lang="en-GB" sz="900" b="0" i="0" u="none" strike="noStrike">
                          <a:solidFill>
                            <a:srgbClr val="000000"/>
                          </a:solidFill>
                          <a:effectLst/>
                          <a:latin typeface="Calibri" panose="020F0502020204030204" pitchFamily="34" charset="0"/>
                        </a:rPr>
                        <a:t>Sysselsättning, ADP</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200.0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106.0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Onsdag 14:15</a:t>
                      </a:r>
                    </a:p>
                  </a:txBody>
                  <a:tcPr marL="0" marR="60467" marT="0" marB="0" anchor="b">
                    <a:lnL>
                      <a:noFill/>
                    </a:lnL>
                    <a:lnR>
                      <a:noFill/>
                    </a:lnR>
                    <a:lnT>
                      <a:noFill/>
                    </a:lnT>
                    <a:lnB>
                      <a:noFill/>
                    </a:lnB>
                  </a:tcPr>
                </a:tc>
                <a:extLst>
                  <a:ext uri="{0D108BD9-81ED-4DB2-BD59-A6C34878D82A}">
                    <a16:rowId xmlns:a16="http://schemas.microsoft.com/office/drawing/2014/main" val="3314113399"/>
                  </a:ext>
                </a:extLst>
              </a:tr>
              <a:tr h="177369">
                <a:tc>
                  <a:txBody>
                    <a:bodyPr/>
                    <a:lstStyle/>
                    <a:p>
                      <a:pPr algn="l" fontAlgn="b"/>
                      <a:r>
                        <a:rPr lang="en-GB" sz="900" b="0" i="0" u="none" strike="noStrike">
                          <a:solidFill>
                            <a:srgbClr val="000000"/>
                          </a:solidFill>
                          <a:effectLst/>
                          <a:latin typeface="Calibri" panose="020F0502020204030204" pitchFamily="34" charset="0"/>
                        </a:rPr>
                        <a:t>Handelsbalans</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-68.8</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-67.4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Onsdag 14:30</a:t>
                      </a:r>
                    </a:p>
                  </a:txBody>
                  <a:tcPr marL="0" marR="60467" marT="0" marB="0" anchor="b">
                    <a:lnL>
                      <a:noFill/>
                    </a:lnL>
                    <a:lnR>
                      <a:noFill/>
                    </a:lnR>
                    <a:lnT>
                      <a:noFill/>
                    </a:lnT>
                    <a:lnB>
                      <a:noFill/>
                    </a:lnB>
                  </a:tcPr>
                </a:tc>
                <a:extLst>
                  <a:ext uri="{0D108BD9-81ED-4DB2-BD59-A6C34878D82A}">
                    <a16:rowId xmlns:a16="http://schemas.microsoft.com/office/drawing/2014/main" val="3943140642"/>
                  </a:ext>
                </a:extLst>
              </a:tr>
              <a:tr h="177369">
                <a:tc>
                  <a:txBody>
                    <a:bodyPr/>
                    <a:lstStyle/>
                    <a:p>
                      <a:pPr algn="l" fontAlgn="b"/>
                      <a:r>
                        <a:rPr lang="en-GB" sz="900" b="0" i="0" u="none" strike="noStrike">
                          <a:solidFill>
                            <a:srgbClr val="000000"/>
                          </a:solidFill>
                          <a:effectLst/>
                          <a:latin typeface="Calibri" panose="020F0502020204030204" pitchFamily="34" charset="0"/>
                        </a:rPr>
                        <a:t>Sysselsättning (Payrolls)</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220.0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517.0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Fredag 14:30</a:t>
                      </a:r>
                    </a:p>
                  </a:txBody>
                  <a:tcPr marL="0" marR="60467" marT="0" marB="0" anchor="b">
                    <a:lnL>
                      <a:noFill/>
                    </a:lnL>
                    <a:lnR>
                      <a:noFill/>
                    </a:lnR>
                    <a:lnT>
                      <a:noFill/>
                    </a:lnT>
                    <a:lnB>
                      <a:noFill/>
                    </a:lnB>
                  </a:tcPr>
                </a:tc>
                <a:extLst>
                  <a:ext uri="{0D108BD9-81ED-4DB2-BD59-A6C34878D82A}">
                    <a16:rowId xmlns:a16="http://schemas.microsoft.com/office/drawing/2014/main" val="3846244793"/>
                  </a:ext>
                </a:extLst>
              </a:tr>
              <a:tr h="177369">
                <a:tc>
                  <a:txBody>
                    <a:bodyPr/>
                    <a:lstStyle/>
                    <a:p>
                      <a:pPr algn="l" fontAlgn="b"/>
                      <a:r>
                        <a:rPr lang="en-GB" sz="900" b="0" i="0" u="none" strike="noStrike">
                          <a:solidFill>
                            <a:srgbClr val="000000"/>
                          </a:solidFill>
                          <a:effectLst/>
                          <a:latin typeface="Calibri" panose="020F0502020204030204" pitchFamily="34" charset="0"/>
                        </a:rPr>
                        <a:t>Arbetslöshet</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3.4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3.4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Fredag 14:30</a:t>
                      </a:r>
                    </a:p>
                  </a:txBody>
                  <a:tcPr marL="0" marR="60467" marT="0" marB="0" anchor="b">
                    <a:lnL>
                      <a:noFill/>
                    </a:lnL>
                    <a:lnR>
                      <a:noFill/>
                    </a:lnR>
                    <a:lnT>
                      <a:noFill/>
                    </a:lnT>
                    <a:lnB>
                      <a:noFill/>
                    </a:lnB>
                  </a:tcPr>
                </a:tc>
                <a:extLst>
                  <a:ext uri="{0D108BD9-81ED-4DB2-BD59-A6C34878D82A}">
                    <a16:rowId xmlns:a16="http://schemas.microsoft.com/office/drawing/2014/main" val="3681614828"/>
                  </a:ext>
                </a:extLst>
              </a:tr>
              <a:tr h="177369">
                <a:tc>
                  <a:txBody>
                    <a:bodyPr/>
                    <a:lstStyle/>
                    <a:p>
                      <a:pPr algn="l" fontAlgn="b"/>
                      <a:r>
                        <a:rPr lang="en-GB" sz="900" b="0" i="0" u="none" strike="noStrike">
                          <a:solidFill>
                            <a:srgbClr val="000000"/>
                          </a:solidFill>
                          <a:effectLst/>
                          <a:latin typeface="Calibri" panose="020F0502020204030204" pitchFamily="34" charset="0"/>
                        </a:rPr>
                        <a:t>Löner</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4.4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Fredag 14:30</a:t>
                      </a:r>
                    </a:p>
                  </a:txBody>
                  <a:tcPr marL="0" marR="60467" marT="0" marB="0" anchor="b">
                    <a:lnL>
                      <a:noFill/>
                    </a:lnL>
                    <a:lnR>
                      <a:noFill/>
                    </a:lnR>
                    <a:lnT>
                      <a:noFill/>
                    </a:lnT>
                    <a:lnB>
                      <a:noFill/>
                    </a:lnB>
                  </a:tcPr>
                </a:tc>
                <a:extLst>
                  <a:ext uri="{0D108BD9-81ED-4DB2-BD59-A6C34878D82A}">
                    <a16:rowId xmlns:a16="http://schemas.microsoft.com/office/drawing/2014/main" val="1440753984"/>
                  </a:ext>
                </a:extLst>
              </a:tr>
              <a:tr h="177369">
                <a:tc>
                  <a:txBody>
                    <a:bodyPr/>
                    <a:lstStyle/>
                    <a:p>
                      <a:pPr algn="l" fontAlgn="b"/>
                      <a:r>
                        <a:rPr lang="en-GB" sz="900" b="1" i="0" u="none" strike="noStrike">
                          <a:solidFill>
                            <a:srgbClr val="000000"/>
                          </a:solidFill>
                          <a:effectLst/>
                          <a:latin typeface="Calibri" panose="020F0502020204030204" pitchFamily="34" charset="0"/>
                        </a:rPr>
                        <a:t>Euroområdet:</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dirty="0">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2432655431"/>
                  </a:ext>
                </a:extLst>
              </a:tr>
              <a:tr h="177369">
                <a:tc>
                  <a:txBody>
                    <a:bodyPr/>
                    <a:lstStyle/>
                    <a:p>
                      <a:pPr algn="l" fontAlgn="b"/>
                      <a:r>
                        <a:rPr lang="en-GB" sz="900" b="0" i="0" u="none" strike="noStrike">
                          <a:solidFill>
                            <a:srgbClr val="000000"/>
                          </a:solidFill>
                          <a:effectLst/>
                          <a:latin typeface="Calibri" panose="020F0502020204030204" pitchFamily="34" charset="0"/>
                        </a:rPr>
                        <a:t>BNP (Final)</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1.9</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Onsdag 11:00</a:t>
                      </a:r>
                    </a:p>
                  </a:txBody>
                  <a:tcPr marL="0" marR="60467" marT="0" marB="0" anchor="b">
                    <a:lnL>
                      <a:noFill/>
                    </a:lnL>
                    <a:lnR>
                      <a:noFill/>
                    </a:lnR>
                    <a:lnT>
                      <a:noFill/>
                    </a:lnT>
                    <a:lnB>
                      <a:noFill/>
                    </a:lnB>
                  </a:tcPr>
                </a:tc>
                <a:extLst>
                  <a:ext uri="{0D108BD9-81ED-4DB2-BD59-A6C34878D82A}">
                    <a16:rowId xmlns:a16="http://schemas.microsoft.com/office/drawing/2014/main" val="4180234896"/>
                  </a:ext>
                </a:extLst>
              </a:tr>
              <a:tr h="177369">
                <a:tc>
                  <a:txBody>
                    <a:bodyPr/>
                    <a:lstStyle/>
                    <a:p>
                      <a:pPr algn="l" fontAlgn="b"/>
                      <a:r>
                        <a:rPr lang="en-GB" sz="900" b="1" i="0" u="none" strike="noStrike">
                          <a:solidFill>
                            <a:srgbClr val="000000"/>
                          </a:solidFill>
                          <a:effectLst/>
                          <a:latin typeface="Calibri" panose="020F0502020204030204" pitchFamily="34" charset="0"/>
                        </a:rPr>
                        <a:t>Tyskland:</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338947248"/>
                  </a:ext>
                </a:extLst>
              </a:tr>
              <a:tr h="177369">
                <a:tc>
                  <a:txBody>
                    <a:bodyPr/>
                    <a:lstStyle/>
                    <a:p>
                      <a:pPr algn="l" fontAlgn="b"/>
                      <a:r>
                        <a:rPr lang="en-GB" sz="900" b="0" i="0" u="none" strike="noStrike">
                          <a:solidFill>
                            <a:srgbClr val="000000"/>
                          </a:solidFill>
                          <a:effectLst/>
                          <a:latin typeface="Calibri" panose="020F0502020204030204" pitchFamily="34" charset="0"/>
                        </a:rPr>
                        <a:t>Orderingång, industrin</a:t>
                      </a:r>
                    </a:p>
                  </a:txBody>
                  <a:tcPr marL="60467" marR="0" marT="0" marB="0" anchor="b">
                    <a:lnL>
                      <a:noFill/>
                    </a:lnL>
                    <a:lnR>
                      <a:noFill/>
                    </a:lnR>
                    <a:lnT>
                      <a:noFill/>
                    </a:lnT>
                    <a:lnB>
                      <a:noFill/>
                    </a:lnB>
                  </a:tcPr>
                </a:tc>
                <a:tc>
                  <a:txBody>
                    <a:bodyPr/>
                    <a:lstStyle/>
                    <a:p>
                      <a:pPr algn="r" fontAlgn="b"/>
                      <a:r>
                        <a:rPr lang="en-GB" sz="900" b="0" i="0" u="none" strike="noStrike" dirty="0">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-10.2</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Tisdag 08:00</a:t>
                      </a:r>
                    </a:p>
                  </a:txBody>
                  <a:tcPr marL="0" marR="60467" marT="0" marB="0" anchor="b">
                    <a:lnL>
                      <a:noFill/>
                    </a:lnL>
                    <a:lnR>
                      <a:noFill/>
                    </a:lnR>
                    <a:lnT>
                      <a:noFill/>
                    </a:lnT>
                    <a:lnB>
                      <a:noFill/>
                    </a:lnB>
                  </a:tcPr>
                </a:tc>
                <a:extLst>
                  <a:ext uri="{0D108BD9-81ED-4DB2-BD59-A6C34878D82A}">
                    <a16:rowId xmlns:a16="http://schemas.microsoft.com/office/drawing/2014/main" val="3835799454"/>
                  </a:ext>
                </a:extLst>
              </a:tr>
              <a:tr h="177369">
                <a:tc>
                  <a:txBody>
                    <a:bodyPr/>
                    <a:lstStyle/>
                    <a:p>
                      <a:pPr algn="l" fontAlgn="b"/>
                      <a:r>
                        <a:rPr lang="en-GB" sz="900" b="0" i="0" u="none" strike="noStrike">
                          <a:solidFill>
                            <a:srgbClr val="000000"/>
                          </a:solidFill>
                          <a:effectLst/>
                          <a:latin typeface="Calibri" panose="020F0502020204030204" pitchFamily="34" charset="0"/>
                        </a:rPr>
                        <a:t>Industriproduktion</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-3.9</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Onsdag 08:00</a:t>
                      </a:r>
                    </a:p>
                  </a:txBody>
                  <a:tcPr marL="0" marR="60467" marT="0" marB="0" anchor="b">
                    <a:lnL>
                      <a:noFill/>
                    </a:lnL>
                    <a:lnR>
                      <a:noFill/>
                    </a:lnR>
                    <a:lnT>
                      <a:noFill/>
                    </a:lnT>
                    <a:lnB>
                      <a:noFill/>
                    </a:lnB>
                  </a:tcPr>
                </a:tc>
                <a:extLst>
                  <a:ext uri="{0D108BD9-81ED-4DB2-BD59-A6C34878D82A}">
                    <a16:rowId xmlns:a16="http://schemas.microsoft.com/office/drawing/2014/main" val="3163301954"/>
                  </a:ext>
                </a:extLst>
              </a:tr>
              <a:tr h="177369">
                <a:tc>
                  <a:txBody>
                    <a:bodyPr/>
                    <a:lstStyle/>
                    <a:p>
                      <a:pPr algn="l" fontAlgn="b"/>
                      <a:r>
                        <a:rPr lang="en-GB" sz="900" b="1" i="0" u="none" strike="noStrike">
                          <a:solidFill>
                            <a:srgbClr val="000000"/>
                          </a:solidFill>
                          <a:effectLst/>
                          <a:latin typeface="Calibri" panose="020F0502020204030204" pitchFamily="34" charset="0"/>
                        </a:rPr>
                        <a:t>Storbritannien:</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3050420029"/>
                  </a:ext>
                </a:extLst>
              </a:tr>
              <a:tr h="185080">
                <a:tc>
                  <a:txBody>
                    <a:bodyPr/>
                    <a:lstStyle/>
                    <a:p>
                      <a:pPr algn="l" fontAlgn="b"/>
                      <a:r>
                        <a:rPr lang="en-GB" sz="900" b="0" i="0" u="none" strike="noStrike">
                          <a:solidFill>
                            <a:srgbClr val="000000"/>
                          </a:solidFill>
                          <a:effectLst/>
                          <a:latin typeface="Calibri" panose="020F0502020204030204" pitchFamily="34" charset="0"/>
                        </a:rPr>
                        <a:t>Bostadspriser RICS</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-47.0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Torsdag 01:01</a:t>
                      </a:r>
                    </a:p>
                  </a:txBody>
                  <a:tcPr marL="0" marR="60467" marT="0" marB="0" anchor="b">
                    <a:lnL>
                      <a:noFill/>
                    </a:lnL>
                    <a:lnR>
                      <a:noFill/>
                    </a:lnR>
                    <a:lnT>
                      <a:noFill/>
                    </a:lnT>
                    <a:lnB>
                      <a:noFill/>
                    </a:lnB>
                  </a:tcPr>
                </a:tc>
                <a:extLst>
                  <a:ext uri="{0D108BD9-81ED-4DB2-BD59-A6C34878D82A}">
                    <a16:rowId xmlns:a16="http://schemas.microsoft.com/office/drawing/2014/main" val="1669861782"/>
                  </a:ext>
                </a:extLst>
              </a:tr>
              <a:tr h="177369">
                <a:tc>
                  <a:txBody>
                    <a:bodyPr/>
                    <a:lstStyle/>
                    <a:p>
                      <a:pPr algn="l" fontAlgn="b"/>
                      <a:r>
                        <a:rPr lang="en-GB" sz="900" b="0" i="0" u="none" strike="noStrike">
                          <a:solidFill>
                            <a:srgbClr val="000000"/>
                          </a:solidFill>
                          <a:effectLst/>
                          <a:latin typeface="Calibri" panose="020F0502020204030204" pitchFamily="34" charset="0"/>
                        </a:rPr>
                        <a:t>Industriproduktion</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-4.0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Fredag 08:00</a:t>
                      </a:r>
                    </a:p>
                  </a:txBody>
                  <a:tcPr marL="0" marR="60467" marT="0" marB="0" anchor="b">
                    <a:lnL>
                      <a:noFill/>
                    </a:lnL>
                    <a:lnR>
                      <a:noFill/>
                    </a:lnR>
                    <a:lnT>
                      <a:noFill/>
                    </a:lnT>
                    <a:lnB>
                      <a:noFill/>
                    </a:lnB>
                  </a:tcPr>
                </a:tc>
                <a:extLst>
                  <a:ext uri="{0D108BD9-81ED-4DB2-BD59-A6C34878D82A}">
                    <a16:rowId xmlns:a16="http://schemas.microsoft.com/office/drawing/2014/main" val="1238273080"/>
                  </a:ext>
                </a:extLst>
              </a:tr>
              <a:tr h="177369">
                <a:tc>
                  <a:txBody>
                    <a:bodyPr/>
                    <a:lstStyle/>
                    <a:p>
                      <a:pPr algn="l" fontAlgn="b"/>
                      <a:r>
                        <a:rPr lang="en-GB" sz="900" b="1" i="0" u="none" strike="noStrike">
                          <a:solidFill>
                            <a:srgbClr val="000000"/>
                          </a:solidFill>
                          <a:effectLst/>
                          <a:latin typeface="Calibri" panose="020F0502020204030204" pitchFamily="34" charset="0"/>
                        </a:rPr>
                        <a:t>Kina:</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1749179589"/>
                  </a:ext>
                </a:extLst>
              </a:tr>
              <a:tr h="185080">
                <a:tc>
                  <a:txBody>
                    <a:bodyPr/>
                    <a:lstStyle/>
                    <a:p>
                      <a:pPr algn="l" fontAlgn="b"/>
                      <a:r>
                        <a:rPr lang="en-GB" sz="900" b="0" i="0" u="none" strike="noStrike">
                          <a:solidFill>
                            <a:srgbClr val="000000"/>
                          </a:solidFill>
                          <a:effectLst/>
                          <a:latin typeface="Calibri" panose="020F0502020204030204" pitchFamily="34" charset="0"/>
                        </a:rPr>
                        <a:t>KPI</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1.9</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2.1</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Torsdag 02:30</a:t>
                      </a:r>
                    </a:p>
                  </a:txBody>
                  <a:tcPr marL="0" marR="60467" marT="0" marB="0" anchor="b">
                    <a:lnL>
                      <a:noFill/>
                    </a:lnL>
                    <a:lnR>
                      <a:noFill/>
                    </a:lnR>
                    <a:lnT>
                      <a:noFill/>
                    </a:lnT>
                    <a:lnB>
                      <a:noFill/>
                    </a:lnB>
                  </a:tcPr>
                </a:tc>
                <a:extLst>
                  <a:ext uri="{0D108BD9-81ED-4DB2-BD59-A6C34878D82A}">
                    <a16:rowId xmlns:a16="http://schemas.microsoft.com/office/drawing/2014/main" val="1941989729"/>
                  </a:ext>
                </a:extLst>
              </a:tr>
              <a:tr h="185080">
                <a:tc>
                  <a:txBody>
                    <a:bodyPr/>
                    <a:lstStyle/>
                    <a:p>
                      <a:pPr algn="l" fontAlgn="b"/>
                      <a:r>
                        <a:rPr lang="en-GB" sz="900" b="0" i="0" u="none" strike="noStrike">
                          <a:solidFill>
                            <a:srgbClr val="000000"/>
                          </a:solidFill>
                          <a:effectLst/>
                          <a:latin typeface="Calibri" panose="020F0502020204030204" pitchFamily="34" charset="0"/>
                        </a:rPr>
                        <a:t>PPI</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-1.4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-0.8</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Torsdag 02:30</a:t>
                      </a:r>
                    </a:p>
                  </a:txBody>
                  <a:tcPr marL="0" marR="60467" marT="0" marB="0" anchor="b">
                    <a:lnL>
                      <a:noFill/>
                    </a:lnL>
                    <a:lnR>
                      <a:noFill/>
                    </a:lnR>
                    <a:lnT>
                      <a:noFill/>
                    </a:lnT>
                    <a:lnB>
                      <a:noFill/>
                    </a:lnB>
                  </a:tcPr>
                </a:tc>
                <a:extLst>
                  <a:ext uri="{0D108BD9-81ED-4DB2-BD59-A6C34878D82A}">
                    <a16:rowId xmlns:a16="http://schemas.microsoft.com/office/drawing/2014/main" val="853813390"/>
                  </a:ext>
                </a:extLst>
              </a:tr>
              <a:tr h="160403">
                <a:tc>
                  <a:txBody>
                    <a:bodyPr/>
                    <a:lstStyle/>
                    <a:p>
                      <a:pPr algn="l" fontAlgn="b"/>
                      <a:r>
                        <a:rPr lang="en-GB" sz="900" b="1" i="0" u="none" strike="noStrike">
                          <a:solidFill>
                            <a:srgbClr val="000000"/>
                          </a:solidFill>
                          <a:effectLst/>
                          <a:latin typeface="Calibri" panose="020F0502020204030204" pitchFamily="34" charset="0"/>
                        </a:rPr>
                        <a:t>Japan:</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681822635"/>
                  </a:ext>
                </a:extLst>
              </a:tr>
              <a:tr h="160403">
                <a:tc>
                  <a:txBody>
                    <a:bodyPr/>
                    <a:lstStyle/>
                    <a:p>
                      <a:pPr algn="l" fontAlgn="b"/>
                      <a:r>
                        <a:rPr lang="en-GB" sz="900" b="0" i="0" u="none" strike="noStrike">
                          <a:solidFill>
                            <a:srgbClr val="000000"/>
                          </a:solidFill>
                          <a:effectLst/>
                          <a:latin typeface="Calibri" panose="020F0502020204030204" pitchFamily="34" charset="0"/>
                        </a:rPr>
                        <a:t>BNP (Final)</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0.2</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0.2</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Torsdag 00:50</a:t>
                      </a:r>
                    </a:p>
                  </a:txBody>
                  <a:tcPr marL="0" marR="60467" marT="0" marB="0" anchor="b">
                    <a:lnL>
                      <a:noFill/>
                    </a:lnL>
                    <a:lnR>
                      <a:noFill/>
                    </a:lnR>
                    <a:lnT>
                      <a:noFill/>
                    </a:lnT>
                    <a:lnB>
                      <a:noFill/>
                    </a:lnB>
                  </a:tcPr>
                </a:tc>
                <a:extLst>
                  <a:ext uri="{0D108BD9-81ED-4DB2-BD59-A6C34878D82A}">
                    <a16:rowId xmlns:a16="http://schemas.microsoft.com/office/drawing/2014/main" val="1303765562"/>
                  </a:ext>
                </a:extLst>
              </a:tr>
              <a:tr h="177369">
                <a:tc>
                  <a:txBody>
                    <a:bodyPr/>
                    <a:lstStyle/>
                    <a:p>
                      <a:pPr algn="l" fontAlgn="b"/>
                      <a:r>
                        <a:rPr lang="en-GB" sz="900" b="1" i="0" u="none" strike="noStrike">
                          <a:solidFill>
                            <a:srgbClr val="000000"/>
                          </a:solidFill>
                          <a:effectLst/>
                          <a:latin typeface="Calibri" panose="020F0502020204030204" pitchFamily="34" charset="0"/>
                        </a:rPr>
                        <a:t>Norge:</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2989049296"/>
                  </a:ext>
                </a:extLst>
              </a:tr>
              <a:tr h="160403">
                <a:tc>
                  <a:txBody>
                    <a:bodyPr/>
                    <a:lstStyle/>
                    <a:p>
                      <a:pPr algn="l" fontAlgn="b"/>
                      <a:r>
                        <a:rPr lang="en-GB" sz="900" b="0" i="0" u="none" strike="noStrike">
                          <a:solidFill>
                            <a:srgbClr val="000000"/>
                          </a:solidFill>
                          <a:effectLst/>
                          <a:latin typeface="Calibri" panose="020F0502020204030204" pitchFamily="34" charset="0"/>
                        </a:rPr>
                        <a:t>Industriproduktion</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0.0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Tisdag 08:00</a:t>
                      </a:r>
                    </a:p>
                  </a:txBody>
                  <a:tcPr marL="0" marR="60467" marT="0" marB="0" anchor="b">
                    <a:lnL>
                      <a:noFill/>
                    </a:lnL>
                    <a:lnR>
                      <a:noFill/>
                    </a:lnR>
                    <a:lnT>
                      <a:noFill/>
                    </a:lnT>
                    <a:lnB>
                      <a:noFill/>
                    </a:lnB>
                  </a:tcPr>
                </a:tc>
                <a:extLst>
                  <a:ext uri="{0D108BD9-81ED-4DB2-BD59-A6C34878D82A}">
                    <a16:rowId xmlns:a16="http://schemas.microsoft.com/office/drawing/2014/main" val="805234045"/>
                  </a:ext>
                </a:extLst>
              </a:tr>
              <a:tr h="177369">
                <a:tc>
                  <a:txBody>
                    <a:bodyPr/>
                    <a:lstStyle/>
                    <a:p>
                      <a:pPr algn="l" fontAlgn="b"/>
                      <a:r>
                        <a:rPr lang="en-GB" sz="900" b="0" i="0" u="none" strike="noStrike">
                          <a:solidFill>
                            <a:srgbClr val="000000"/>
                          </a:solidFill>
                          <a:effectLst/>
                          <a:latin typeface="Calibri" panose="020F0502020204030204" pitchFamily="34" charset="0"/>
                        </a:rPr>
                        <a:t>Industriproduktion (Manufacturing)</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0.4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Tisdag 08:00</a:t>
                      </a:r>
                    </a:p>
                  </a:txBody>
                  <a:tcPr marL="0" marR="60467" marT="0" marB="0" anchor="b">
                    <a:lnL>
                      <a:noFill/>
                    </a:lnL>
                    <a:lnR>
                      <a:noFill/>
                    </a:lnR>
                    <a:lnT>
                      <a:noFill/>
                    </a:lnT>
                    <a:lnB>
                      <a:noFill/>
                    </a:lnB>
                  </a:tcPr>
                </a:tc>
                <a:extLst>
                  <a:ext uri="{0D108BD9-81ED-4DB2-BD59-A6C34878D82A}">
                    <a16:rowId xmlns:a16="http://schemas.microsoft.com/office/drawing/2014/main" val="2808377214"/>
                  </a:ext>
                </a:extLst>
              </a:tr>
              <a:tr h="177369">
                <a:tc>
                  <a:txBody>
                    <a:bodyPr/>
                    <a:lstStyle/>
                    <a:p>
                      <a:pPr algn="l" fontAlgn="b"/>
                      <a:r>
                        <a:rPr lang="en-GB" sz="900" b="0" i="0" u="none" strike="noStrike">
                          <a:solidFill>
                            <a:srgbClr val="000000"/>
                          </a:solidFill>
                          <a:effectLst/>
                          <a:latin typeface="Calibri" panose="020F0502020204030204" pitchFamily="34" charset="0"/>
                        </a:rPr>
                        <a:t>Inflation (KPI)</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7.0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Fredag 08:00</a:t>
                      </a:r>
                    </a:p>
                  </a:txBody>
                  <a:tcPr marL="0" marR="60467" marT="0" marB="0" anchor="b">
                    <a:lnL>
                      <a:noFill/>
                    </a:lnL>
                    <a:lnR>
                      <a:noFill/>
                    </a:lnR>
                    <a:lnT>
                      <a:noFill/>
                    </a:lnT>
                    <a:lnB>
                      <a:noFill/>
                    </a:lnB>
                  </a:tcPr>
                </a:tc>
                <a:extLst>
                  <a:ext uri="{0D108BD9-81ED-4DB2-BD59-A6C34878D82A}">
                    <a16:rowId xmlns:a16="http://schemas.microsoft.com/office/drawing/2014/main" val="3115409963"/>
                  </a:ext>
                </a:extLst>
              </a:tr>
              <a:tr h="177369">
                <a:tc>
                  <a:txBody>
                    <a:bodyPr/>
                    <a:lstStyle/>
                    <a:p>
                      <a:pPr algn="l" fontAlgn="b"/>
                      <a:r>
                        <a:rPr lang="en-GB" sz="900" b="0" i="0" u="none" strike="noStrike">
                          <a:solidFill>
                            <a:srgbClr val="000000"/>
                          </a:solidFill>
                          <a:effectLst/>
                          <a:latin typeface="Calibri" panose="020F0502020204030204" pitchFamily="34" charset="0"/>
                        </a:rPr>
                        <a:t>Inflation (KPI-ATE)</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6.4</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Fredag 08:00</a:t>
                      </a:r>
                    </a:p>
                  </a:txBody>
                  <a:tcPr marL="0" marR="60467" marT="0" marB="0" anchor="b">
                    <a:lnL>
                      <a:noFill/>
                    </a:lnL>
                    <a:lnR>
                      <a:noFill/>
                    </a:lnR>
                    <a:lnT>
                      <a:noFill/>
                    </a:lnT>
                    <a:lnB>
                      <a:noFill/>
                    </a:lnB>
                  </a:tcPr>
                </a:tc>
                <a:extLst>
                  <a:ext uri="{0D108BD9-81ED-4DB2-BD59-A6C34878D82A}">
                    <a16:rowId xmlns:a16="http://schemas.microsoft.com/office/drawing/2014/main" val="1447206959"/>
                  </a:ext>
                </a:extLst>
              </a:tr>
              <a:tr h="160403">
                <a:tc>
                  <a:txBody>
                    <a:bodyPr/>
                    <a:lstStyle/>
                    <a:p>
                      <a:pPr algn="l" fontAlgn="b"/>
                      <a:r>
                        <a:rPr lang="en-GB" sz="900" b="1" i="0" u="none" strike="noStrike">
                          <a:solidFill>
                            <a:srgbClr val="000000"/>
                          </a:solidFill>
                          <a:effectLst/>
                          <a:latin typeface="Calibri" panose="020F0502020204030204" pitchFamily="34" charset="0"/>
                        </a:rPr>
                        <a:t>Sverige:</a:t>
                      </a:r>
                    </a:p>
                  </a:txBody>
                  <a:tcPr marL="60467" marR="0"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tc>
                  <a:txBody>
                    <a:bodyPr/>
                    <a:lstStyle/>
                    <a:p>
                      <a:pPr algn="r" fontAlgn="b"/>
                      <a:r>
                        <a:rPr lang="en-GB" sz="900" b="0" i="0" u="none" strike="noStrike">
                          <a:solidFill>
                            <a:srgbClr val="000000"/>
                          </a:solidFill>
                          <a:effectLst/>
                          <a:latin typeface="Calibri" panose="020F0502020204030204" pitchFamily="34" charset="0"/>
                        </a:rPr>
                        <a:t> </a:t>
                      </a:r>
                    </a:p>
                  </a:txBody>
                  <a:tcPr marL="0" marR="60467" marT="0" marB="0" anchor="b">
                    <a:lnL>
                      <a:noFill/>
                    </a:lnL>
                    <a:lnR>
                      <a:noFill/>
                    </a:lnR>
                    <a:lnT>
                      <a:noFill/>
                    </a:lnT>
                    <a:lnB>
                      <a:noFill/>
                    </a:lnB>
                    <a:solidFill>
                      <a:srgbClr val="CCDBEB"/>
                    </a:solidFill>
                  </a:tcPr>
                </a:tc>
                <a:extLst>
                  <a:ext uri="{0D108BD9-81ED-4DB2-BD59-A6C34878D82A}">
                    <a16:rowId xmlns:a16="http://schemas.microsoft.com/office/drawing/2014/main" val="2585267812"/>
                  </a:ext>
                </a:extLst>
              </a:tr>
              <a:tr h="169657">
                <a:tc>
                  <a:txBody>
                    <a:bodyPr/>
                    <a:lstStyle/>
                    <a:p>
                      <a:pPr algn="l" fontAlgn="b"/>
                      <a:r>
                        <a:rPr lang="en-GB" sz="900" b="0" i="0" u="none" strike="noStrike">
                          <a:solidFill>
                            <a:srgbClr val="000000"/>
                          </a:solidFill>
                          <a:effectLst/>
                          <a:latin typeface="Calibri" panose="020F0502020204030204" pitchFamily="34" charset="0"/>
                        </a:rPr>
                        <a:t>Bytesbalans</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31.7</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Måndag 08:00</a:t>
                      </a:r>
                    </a:p>
                  </a:txBody>
                  <a:tcPr marL="0" marR="60467" marT="0" marB="0" anchor="b">
                    <a:lnL>
                      <a:noFill/>
                    </a:lnL>
                    <a:lnR>
                      <a:noFill/>
                    </a:lnR>
                    <a:lnT>
                      <a:noFill/>
                    </a:lnT>
                    <a:lnB>
                      <a:noFill/>
                    </a:lnB>
                  </a:tcPr>
                </a:tc>
                <a:extLst>
                  <a:ext uri="{0D108BD9-81ED-4DB2-BD59-A6C34878D82A}">
                    <a16:rowId xmlns:a16="http://schemas.microsoft.com/office/drawing/2014/main" val="3613830114"/>
                  </a:ext>
                </a:extLst>
              </a:tr>
              <a:tr h="177369">
                <a:tc>
                  <a:txBody>
                    <a:bodyPr/>
                    <a:lstStyle/>
                    <a:p>
                      <a:pPr algn="l" fontAlgn="b"/>
                      <a:r>
                        <a:rPr lang="en-GB" sz="900" b="0" i="0" u="none" strike="noStrike">
                          <a:solidFill>
                            <a:srgbClr val="000000"/>
                          </a:solidFill>
                          <a:effectLst/>
                          <a:latin typeface="Calibri" panose="020F0502020204030204" pitchFamily="34" charset="0"/>
                        </a:rPr>
                        <a:t>Budgetbalans</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-45.7</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Tisdag 08:00</a:t>
                      </a:r>
                    </a:p>
                  </a:txBody>
                  <a:tcPr marL="0" marR="60467" marT="0" marB="0" anchor="b">
                    <a:lnL>
                      <a:noFill/>
                    </a:lnL>
                    <a:lnR>
                      <a:noFill/>
                    </a:lnR>
                    <a:lnT>
                      <a:noFill/>
                    </a:lnT>
                    <a:lnB>
                      <a:noFill/>
                    </a:lnB>
                  </a:tcPr>
                </a:tc>
                <a:extLst>
                  <a:ext uri="{0D108BD9-81ED-4DB2-BD59-A6C34878D82A}">
                    <a16:rowId xmlns:a16="http://schemas.microsoft.com/office/drawing/2014/main" val="39165751"/>
                  </a:ext>
                </a:extLst>
              </a:tr>
              <a:tr h="177369">
                <a:tc>
                  <a:txBody>
                    <a:bodyPr/>
                    <a:lstStyle/>
                    <a:p>
                      <a:pPr algn="l" fontAlgn="b"/>
                      <a:r>
                        <a:rPr lang="en-GB" sz="900" b="0" i="0" u="none" strike="noStrike">
                          <a:solidFill>
                            <a:srgbClr val="000000"/>
                          </a:solidFill>
                          <a:effectLst/>
                          <a:latin typeface="Calibri" panose="020F0502020204030204" pitchFamily="34" charset="0"/>
                        </a:rPr>
                        <a:t>Produktionsvärdeindex</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-0.8</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Torsdag 08:00</a:t>
                      </a:r>
                    </a:p>
                  </a:txBody>
                  <a:tcPr marL="0" marR="60467" marT="0" marB="0" anchor="b">
                    <a:lnL>
                      <a:noFill/>
                    </a:lnL>
                    <a:lnR>
                      <a:noFill/>
                    </a:lnR>
                    <a:lnT>
                      <a:noFill/>
                    </a:lnT>
                    <a:lnB>
                      <a:noFill/>
                    </a:lnB>
                  </a:tcPr>
                </a:tc>
                <a:extLst>
                  <a:ext uri="{0D108BD9-81ED-4DB2-BD59-A6C34878D82A}">
                    <a16:rowId xmlns:a16="http://schemas.microsoft.com/office/drawing/2014/main" val="2028259798"/>
                  </a:ext>
                </a:extLst>
              </a:tr>
              <a:tr h="177369">
                <a:tc>
                  <a:txBody>
                    <a:bodyPr/>
                    <a:lstStyle/>
                    <a:p>
                      <a:pPr algn="l" fontAlgn="b"/>
                      <a:r>
                        <a:rPr lang="en-GB" sz="900" b="0" i="0" u="none" strike="noStrike">
                          <a:solidFill>
                            <a:srgbClr val="000000"/>
                          </a:solidFill>
                          <a:effectLst/>
                          <a:latin typeface="Calibri" panose="020F0502020204030204" pitchFamily="34" charset="0"/>
                        </a:rPr>
                        <a:t>Orderingång, industrin</a:t>
                      </a:r>
                    </a:p>
                  </a:txBody>
                  <a:tcPr marL="60467" marR="0"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-7.0</a:t>
                      </a:r>
                    </a:p>
                  </a:txBody>
                  <a:tcPr marL="0" marR="60467" marT="0" marB="0" anchor="b">
                    <a:lnL>
                      <a:noFill/>
                    </a:lnL>
                    <a:lnR>
                      <a:noFill/>
                    </a:lnR>
                    <a:lnT>
                      <a:noFill/>
                    </a:lnT>
                    <a:lnB>
                      <a:noFill/>
                    </a:lnB>
                  </a:tcPr>
                </a:tc>
                <a:tc>
                  <a:txBody>
                    <a:bodyPr/>
                    <a:lstStyle/>
                    <a:p>
                      <a:pPr algn="r" fontAlgn="b"/>
                      <a:r>
                        <a:rPr lang="en-GB" sz="900" b="0" i="0" u="none" strike="noStrike">
                          <a:solidFill>
                            <a:srgbClr val="000000"/>
                          </a:solidFill>
                          <a:effectLst/>
                          <a:latin typeface="Calibri" panose="020F0502020204030204" pitchFamily="34" charset="0"/>
                        </a:rPr>
                        <a:t>Torsdag 08:00</a:t>
                      </a:r>
                    </a:p>
                  </a:txBody>
                  <a:tcPr marL="0" marR="60467" marT="0" marB="0" anchor="b">
                    <a:lnL>
                      <a:noFill/>
                    </a:lnL>
                    <a:lnR>
                      <a:noFill/>
                    </a:lnR>
                    <a:lnT>
                      <a:noFill/>
                    </a:lnT>
                    <a:lnB>
                      <a:noFill/>
                    </a:lnB>
                  </a:tcPr>
                </a:tc>
                <a:extLst>
                  <a:ext uri="{0D108BD9-81ED-4DB2-BD59-A6C34878D82A}">
                    <a16:rowId xmlns:a16="http://schemas.microsoft.com/office/drawing/2014/main" val="1825652187"/>
                  </a:ext>
                </a:extLst>
              </a:tr>
              <a:tr h="177369">
                <a:tc>
                  <a:txBody>
                    <a:bodyPr/>
                    <a:lstStyle/>
                    <a:p>
                      <a:pPr algn="l" fontAlgn="b"/>
                      <a:r>
                        <a:rPr lang="en-GB" sz="900" b="0" i="0" u="none" strike="noStrike">
                          <a:solidFill>
                            <a:srgbClr val="000000"/>
                          </a:solidFill>
                          <a:effectLst/>
                          <a:latin typeface="Calibri" panose="020F0502020204030204" pitchFamily="34" charset="0"/>
                        </a:rPr>
                        <a:t>Hushållens konsumtion</a:t>
                      </a:r>
                    </a:p>
                  </a:txBody>
                  <a:tcPr marL="60467"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Calibri" panose="020F0502020204030204" pitchFamily="34" charset="0"/>
                        </a:rPr>
                        <a:t>-</a:t>
                      </a:r>
                    </a:p>
                  </a:txBody>
                  <a:tcPr marL="0" marR="60467"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Calibri" panose="020F0502020204030204" pitchFamily="34" charset="0"/>
                        </a:rPr>
                        <a:t>-0.7</a:t>
                      </a:r>
                    </a:p>
                  </a:txBody>
                  <a:tcPr marL="0" marR="60467"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err="1">
                          <a:solidFill>
                            <a:srgbClr val="000000"/>
                          </a:solidFill>
                          <a:effectLst/>
                          <a:latin typeface="Calibri" panose="020F0502020204030204" pitchFamily="34" charset="0"/>
                        </a:rPr>
                        <a:t>Torsdag</a:t>
                      </a:r>
                      <a:r>
                        <a:rPr lang="en-GB" sz="900" b="0" i="0" u="none" strike="noStrike" dirty="0">
                          <a:solidFill>
                            <a:srgbClr val="000000"/>
                          </a:solidFill>
                          <a:effectLst/>
                          <a:latin typeface="Calibri" panose="020F0502020204030204" pitchFamily="34" charset="0"/>
                        </a:rPr>
                        <a:t> 08:00</a:t>
                      </a:r>
                    </a:p>
                  </a:txBody>
                  <a:tcPr marL="0" marR="60467"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673091"/>
                  </a:ext>
                </a:extLst>
              </a:tr>
            </a:tbl>
          </a:graphicData>
        </a:graphic>
      </p:graphicFrame>
      <p:pic>
        <p:nvPicPr>
          <p:cNvPr id="5" name="Picture 4">
            <a:extLst>
              <a:ext uri="{FF2B5EF4-FFF2-40B4-BE49-F238E27FC236}">
                <a16:creationId xmlns:a16="http://schemas.microsoft.com/office/drawing/2014/main" id="{461C711E-469B-9303-511C-A37AD404616E}"/>
              </a:ext>
            </a:extLst>
          </p:cNvPr>
          <p:cNvPicPr>
            <a:picLocks noChangeAspect="1"/>
          </p:cNvPicPr>
          <p:nvPr/>
        </p:nvPicPr>
        <p:blipFill>
          <a:blip r:embed="rId4"/>
          <a:stretch>
            <a:fillRect/>
          </a:stretch>
        </p:blipFill>
        <p:spPr>
          <a:xfrm>
            <a:off x="4572000" y="995253"/>
            <a:ext cx="4572000" cy="4445196"/>
          </a:xfrm>
          <a:prstGeom prst="rect">
            <a:avLst/>
          </a:prstGeom>
        </p:spPr>
      </p:pic>
    </p:spTree>
    <p:extLst>
      <p:ext uri="{BB962C8B-B14F-4D97-AF65-F5344CB8AC3E}">
        <p14:creationId xmlns:p14="http://schemas.microsoft.com/office/powerpoint/2010/main" val="319556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08D4DC-D4F8-44E8-91E4-7F2656426CE2}"/>
              </a:ext>
            </a:extLst>
          </p:cNvPr>
          <p:cNvSpPr>
            <a:spLocks noGrp="1"/>
          </p:cNvSpPr>
          <p:nvPr>
            <p:ph type="sldNum" sz="quarter" idx="4"/>
          </p:nvPr>
        </p:nvSpPr>
        <p:spPr/>
        <p:txBody>
          <a:bodyPr/>
          <a:lstStyle/>
          <a:p>
            <a:fld id="{5A6719E9-FC1E-4AE4-A2F0-2206EDDAE867}" type="slidenum">
              <a:rPr lang="en-US" smtClean="0"/>
              <a:t>12</a:t>
            </a:fld>
            <a:endParaRPr lang="en-US"/>
          </a:p>
        </p:txBody>
      </p:sp>
      <p:sp>
        <p:nvSpPr>
          <p:cNvPr id="9" name="Rectangle 4">
            <a:extLst>
              <a:ext uri="{FF2B5EF4-FFF2-40B4-BE49-F238E27FC236}">
                <a16:creationId xmlns:a16="http://schemas.microsoft.com/office/drawing/2014/main" id="{59F4EC41-6629-41F5-B4B4-15773F8E2D9E}"/>
              </a:ext>
            </a:extLst>
          </p:cNvPr>
          <p:cNvSpPr txBox="1">
            <a:spLocks noChangeArrowheads="1"/>
          </p:cNvSpPr>
          <p:nvPr/>
        </p:nvSpPr>
        <p:spPr>
          <a:xfrm>
            <a:off x="431737" y="425443"/>
            <a:ext cx="8207376" cy="553414"/>
          </a:xfrm>
          <a:prstGeom prst="rect">
            <a:avLst/>
          </a:prstGeom>
        </p:spPr>
        <p:txBody>
          <a:bodyPr>
            <a:normAutofit fontScale="85000" lnSpcReduction="10000"/>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r>
              <a:rPr lang="sv-SE" dirty="0"/>
              <a:t>USA (onsdag, fredag): Lediga jobb och arbetslöshet</a:t>
            </a:r>
            <a:endParaRPr lang="sv-SE" dirty="0">
              <a:solidFill>
                <a:schemeClr val="tx1"/>
              </a:solidFill>
            </a:endParaRPr>
          </a:p>
        </p:txBody>
      </p:sp>
      <p:graphicFrame>
        <p:nvGraphicFramePr>
          <p:cNvPr id="5" name="Object 4">
            <a:extLst>
              <a:ext uri="{FF2B5EF4-FFF2-40B4-BE49-F238E27FC236}">
                <a16:creationId xmlns:a16="http://schemas.microsoft.com/office/drawing/2014/main" id="{4EE45C09-0E7E-4D86-8E80-EED7FF856A8D}"/>
              </a:ext>
            </a:extLst>
          </p:cNvPr>
          <p:cNvGraphicFramePr>
            <a:graphicFrameLocks noChangeAspect="1"/>
          </p:cNvGraphicFramePr>
          <p:nvPr>
            <p:extLst>
              <p:ext uri="{D42A27DB-BD31-4B8C-83A1-F6EECF244321}">
                <p14:modId xmlns:p14="http://schemas.microsoft.com/office/powerpoint/2010/main" val="2346018379"/>
              </p:ext>
            </p:extLst>
          </p:nvPr>
        </p:nvGraphicFramePr>
        <p:xfrm>
          <a:off x="1722474" y="1339702"/>
          <a:ext cx="5627613" cy="4229507"/>
        </p:xfrm>
        <a:graphic>
          <a:graphicData uri="http://schemas.openxmlformats.org/presentationml/2006/ole">
            <mc:AlternateContent xmlns:mc="http://schemas.openxmlformats.org/markup-compatibility/2006">
              <mc:Choice xmlns:v="urn:schemas-microsoft-com:vml" Requires="v">
                <p:oleObj name="Macrobond document" r:id="rId3" imgW="3808476" imgH="2861777" progId="Mbnd.mbnd">
                  <p:embed/>
                </p:oleObj>
              </mc:Choice>
              <mc:Fallback>
                <p:oleObj name="Macrobond document" r:id="rId3" imgW="3808476" imgH="2861777" progId="Mbnd.mbnd">
                  <p:embed/>
                  <p:pic>
                    <p:nvPicPr>
                      <p:cNvPr id="5" name="Object 4">
                        <a:extLst>
                          <a:ext uri="{FF2B5EF4-FFF2-40B4-BE49-F238E27FC236}">
                            <a16:creationId xmlns:a16="http://schemas.microsoft.com/office/drawing/2014/main" id="{4EE45C09-0E7E-4D86-8E80-EED7FF856A8D}"/>
                          </a:ext>
                        </a:extLst>
                      </p:cNvPr>
                      <p:cNvPicPr/>
                      <p:nvPr/>
                    </p:nvPicPr>
                    <p:blipFill>
                      <a:blip r:embed="rId4"/>
                      <a:stretch>
                        <a:fillRect/>
                      </a:stretch>
                    </p:blipFill>
                    <p:spPr>
                      <a:xfrm>
                        <a:off x="1722474" y="1339702"/>
                        <a:ext cx="5627613" cy="4229507"/>
                      </a:xfrm>
                      <a:prstGeom prst="rect">
                        <a:avLst/>
                      </a:prstGeom>
                    </p:spPr>
                  </p:pic>
                </p:oleObj>
              </mc:Fallback>
            </mc:AlternateContent>
          </a:graphicData>
        </a:graphic>
      </p:graphicFrame>
    </p:spTree>
    <p:extLst>
      <p:ext uri="{BB962C8B-B14F-4D97-AF65-F5344CB8AC3E}">
        <p14:creationId xmlns:p14="http://schemas.microsoft.com/office/powerpoint/2010/main" val="10045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08D4DC-D4F8-44E8-91E4-7F2656426CE2}"/>
              </a:ext>
            </a:extLst>
          </p:cNvPr>
          <p:cNvSpPr>
            <a:spLocks noGrp="1"/>
          </p:cNvSpPr>
          <p:nvPr>
            <p:ph type="sldNum" sz="quarter" idx="4"/>
          </p:nvPr>
        </p:nvSpPr>
        <p:spPr/>
        <p:txBody>
          <a:bodyPr/>
          <a:lstStyle/>
          <a:p>
            <a:fld id="{5A6719E9-FC1E-4AE4-A2F0-2206EDDAE867}" type="slidenum">
              <a:rPr lang="en-US" smtClean="0"/>
              <a:t>13</a:t>
            </a:fld>
            <a:endParaRPr lang="en-US"/>
          </a:p>
        </p:txBody>
      </p:sp>
      <p:sp>
        <p:nvSpPr>
          <p:cNvPr id="9" name="Rectangle 4">
            <a:extLst>
              <a:ext uri="{FF2B5EF4-FFF2-40B4-BE49-F238E27FC236}">
                <a16:creationId xmlns:a16="http://schemas.microsoft.com/office/drawing/2014/main" id="{59F4EC41-6629-41F5-B4B4-15773F8E2D9E}"/>
              </a:ext>
            </a:extLst>
          </p:cNvPr>
          <p:cNvSpPr txBox="1">
            <a:spLocks noChangeArrowheads="1"/>
          </p:cNvSpPr>
          <p:nvPr/>
        </p:nvSpPr>
        <p:spPr>
          <a:xfrm>
            <a:off x="431737" y="425443"/>
            <a:ext cx="8207376" cy="553414"/>
          </a:xfrm>
          <a:prstGeom prst="rect">
            <a:avLst/>
          </a:prstGeom>
        </p:spPr>
        <p:txBody>
          <a:bodyPr>
            <a:normAutofit/>
          </a:bodyPr>
          <a:lst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a:lstStyle>
          <a:p>
            <a:r>
              <a:rPr lang="en-GB" dirty="0"/>
              <a:t>USA (</a:t>
            </a:r>
            <a:r>
              <a:rPr lang="en-GB" dirty="0" err="1"/>
              <a:t>fredag</a:t>
            </a:r>
            <a:r>
              <a:rPr lang="en-GB" dirty="0"/>
              <a:t>): </a:t>
            </a:r>
            <a:r>
              <a:rPr lang="en-GB" dirty="0" err="1"/>
              <a:t>Sysselsättning</a:t>
            </a:r>
            <a:endParaRPr lang="sv-SE" dirty="0">
              <a:solidFill>
                <a:schemeClr val="tx1"/>
              </a:solidFill>
            </a:endParaRPr>
          </a:p>
        </p:txBody>
      </p:sp>
      <p:graphicFrame>
        <p:nvGraphicFramePr>
          <p:cNvPr id="7" name="Object 6">
            <a:extLst>
              <a:ext uri="{FF2B5EF4-FFF2-40B4-BE49-F238E27FC236}">
                <a16:creationId xmlns:a16="http://schemas.microsoft.com/office/drawing/2014/main" id="{AE7F4B04-437E-4AB9-A494-120EDCB0F886}"/>
              </a:ext>
            </a:extLst>
          </p:cNvPr>
          <p:cNvGraphicFramePr>
            <a:graphicFrameLocks noChangeAspect="1"/>
          </p:cNvGraphicFramePr>
          <p:nvPr>
            <p:extLst>
              <p:ext uri="{D42A27DB-BD31-4B8C-83A1-F6EECF244321}">
                <p14:modId xmlns:p14="http://schemas.microsoft.com/office/powerpoint/2010/main" val="2294682983"/>
              </p:ext>
            </p:extLst>
          </p:nvPr>
        </p:nvGraphicFramePr>
        <p:xfrm>
          <a:off x="1576387" y="1177925"/>
          <a:ext cx="5991225" cy="4502150"/>
        </p:xfrm>
        <a:graphic>
          <a:graphicData uri="http://schemas.openxmlformats.org/presentationml/2006/ole">
            <mc:AlternateContent xmlns:mc="http://schemas.openxmlformats.org/markup-compatibility/2006">
              <mc:Choice xmlns:v="urn:schemas-microsoft-com:vml" Requires="v">
                <p:oleObj name="Macrobond document" r:id="rId3" imgW="3808476" imgH="2861777" progId="Mbnd.mbnd">
                  <p:embed/>
                </p:oleObj>
              </mc:Choice>
              <mc:Fallback>
                <p:oleObj name="Macrobond document" r:id="rId3" imgW="3808476" imgH="2861777" progId="Mbnd.mbnd">
                  <p:embed/>
                  <p:pic>
                    <p:nvPicPr>
                      <p:cNvPr id="7" name="Object 6">
                        <a:extLst>
                          <a:ext uri="{FF2B5EF4-FFF2-40B4-BE49-F238E27FC236}">
                            <a16:creationId xmlns:a16="http://schemas.microsoft.com/office/drawing/2014/main" id="{AE7F4B04-437E-4AB9-A494-120EDCB0F886}"/>
                          </a:ext>
                        </a:extLst>
                      </p:cNvPr>
                      <p:cNvPicPr/>
                      <p:nvPr/>
                    </p:nvPicPr>
                    <p:blipFill>
                      <a:blip r:embed="rId4"/>
                      <a:stretch>
                        <a:fillRect/>
                      </a:stretch>
                    </p:blipFill>
                    <p:spPr>
                      <a:xfrm>
                        <a:off x="1576387" y="1177925"/>
                        <a:ext cx="5991225" cy="4502150"/>
                      </a:xfrm>
                      <a:prstGeom prst="rect">
                        <a:avLst/>
                      </a:prstGeom>
                    </p:spPr>
                  </p:pic>
                </p:oleObj>
              </mc:Fallback>
            </mc:AlternateContent>
          </a:graphicData>
        </a:graphic>
      </p:graphicFrame>
    </p:spTree>
    <p:extLst>
      <p:ext uri="{BB962C8B-B14F-4D97-AF65-F5344CB8AC3E}">
        <p14:creationId xmlns:p14="http://schemas.microsoft.com/office/powerpoint/2010/main" val="151184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Appendix</a:t>
            </a:r>
          </a:p>
        </p:txBody>
      </p:sp>
      <p:sp>
        <p:nvSpPr>
          <p:cNvPr id="3" name="Content Placeholder 2"/>
          <p:cNvSpPr>
            <a:spLocks noGrp="1"/>
          </p:cNvSpPr>
          <p:nvPr>
            <p:ph sz="half" idx="1"/>
          </p:nvPr>
        </p:nvSpPr>
        <p:spPr/>
        <p:txBody>
          <a:bodyPr/>
          <a:lstStyle/>
          <a:p>
            <a:endParaRPr lang="sv-SE"/>
          </a:p>
        </p:txBody>
      </p:sp>
      <p:sp>
        <p:nvSpPr>
          <p:cNvPr id="4" name="Content Placeholder 3"/>
          <p:cNvSpPr>
            <a:spLocks noGrp="1"/>
          </p:cNvSpPr>
          <p:nvPr>
            <p:ph sz="half" idx="2"/>
          </p:nvPr>
        </p:nvSpPr>
        <p:spPr/>
        <p:txBody>
          <a:bodyPr/>
          <a:lstStyle/>
          <a:p>
            <a:endParaRPr lang="sv-SE"/>
          </a:p>
        </p:txBody>
      </p:sp>
      <p:sp>
        <p:nvSpPr>
          <p:cNvPr id="5" name="Slide Number Placeholder 4"/>
          <p:cNvSpPr>
            <a:spLocks noGrp="1"/>
          </p:cNvSpPr>
          <p:nvPr>
            <p:ph type="sldNum" sz="quarter" idx="4"/>
          </p:nvPr>
        </p:nvSpPr>
        <p:spPr/>
        <p:txBody>
          <a:bodyPr/>
          <a:lstStyle/>
          <a:p>
            <a:fld id="{9550993B-7783-4DAA-86AF-D58FA63828B1}" type="slidenum">
              <a:rPr lang="sv-SE" smtClean="0"/>
              <a:pPr/>
              <a:t>14</a:t>
            </a:fld>
            <a:endParaRPr lang="sv-SE"/>
          </a:p>
        </p:txBody>
      </p:sp>
    </p:spTree>
    <p:extLst>
      <p:ext uri="{BB962C8B-B14F-4D97-AF65-F5344CB8AC3E}">
        <p14:creationId xmlns:p14="http://schemas.microsoft.com/office/powerpoint/2010/main" val="263233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Kreditspreadar</a:t>
            </a:r>
            <a:r>
              <a:rPr lang="sv-SE" dirty="0"/>
              <a:t> </a:t>
            </a:r>
          </a:p>
        </p:txBody>
      </p:sp>
      <p:sp>
        <p:nvSpPr>
          <p:cNvPr id="3" name="Content Placeholder 2"/>
          <p:cNvSpPr>
            <a:spLocks noGrp="1"/>
          </p:cNvSpPr>
          <p:nvPr>
            <p:ph idx="1"/>
          </p:nvPr>
        </p:nvSpPr>
        <p:spPr/>
        <p:txBody>
          <a:bodyPr/>
          <a:lstStyle/>
          <a:p>
            <a:endParaRPr lang="sv-SE" dirty="0"/>
          </a:p>
        </p:txBody>
      </p:sp>
      <p:sp>
        <p:nvSpPr>
          <p:cNvPr id="4" name="Slide Number Placeholder 3"/>
          <p:cNvSpPr>
            <a:spLocks noGrp="1"/>
          </p:cNvSpPr>
          <p:nvPr>
            <p:ph type="sldNum" sz="quarter" idx="4"/>
          </p:nvPr>
        </p:nvSpPr>
        <p:spPr/>
        <p:txBody>
          <a:bodyPr/>
          <a:lstStyle/>
          <a:p>
            <a:fld id="{9550993B-7783-4DAA-86AF-D58FA63828B1}" type="slidenum">
              <a:rPr lang="sv-SE" smtClean="0"/>
              <a:pPr/>
              <a:t>15</a:t>
            </a:fld>
            <a:endParaRPr lang="sv-SE"/>
          </a:p>
        </p:txBody>
      </p:sp>
      <p:graphicFrame>
        <p:nvGraphicFramePr>
          <p:cNvPr id="5" name="Object 4"/>
          <p:cNvGraphicFramePr>
            <a:graphicFrameLocks noChangeAspect="1"/>
          </p:cNvGraphicFramePr>
          <p:nvPr>
            <p:extLst>
              <p:ext uri="{D42A27DB-BD31-4B8C-83A1-F6EECF244321}">
                <p14:modId xmlns:p14="http://schemas.microsoft.com/office/powerpoint/2010/main" val="682314497"/>
              </p:ext>
            </p:extLst>
          </p:nvPr>
        </p:nvGraphicFramePr>
        <p:xfrm>
          <a:off x="1269747" y="1411200"/>
          <a:ext cx="6322822" cy="4752000"/>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0" name=""/>
                      <p:cNvPicPr/>
                      <p:nvPr/>
                    </p:nvPicPr>
                    <p:blipFill>
                      <a:blip r:embed="rId3"/>
                      <a:stretch>
                        <a:fillRect/>
                      </a:stretch>
                    </p:blipFill>
                    <p:spPr>
                      <a:xfrm>
                        <a:off x="1269747" y="1411200"/>
                        <a:ext cx="6322822" cy="4752000"/>
                      </a:xfrm>
                      <a:prstGeom prst="rect">
                        <a:avLst/>
                      </a:prstGeom>
                    </p:spPr>
                  </p:pic>
                </p:oleObj>
              </mc:Fallback>
            </mc:AlternateContent>
          </a:graphicData>
        </a:graphic>
      </p:graphicFrame>
    </p:spTree>
    <p:extLst>
      <p:ext uri="{BB962C8B-B14F-4D97-AF65-F5344CB8AC3E}">
        <p14:creationId xmlns:p14="http://schemas.microsoft.com/office/powerpoint/2010/main" val="91420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Equities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3822330016"/>
              </p:ext>
            </p:extLst>
          </p:nvPr>
        </p:nvGraphicFramePr>
        <p:xfrm>
          <a:off x="2045868" y="1411199"/>
          <a:ext cx="4775061" cy="4783021"/>
        </p:xfrm>
        <a:graphic>
          <a:graphicData uri="http://schemas.openxmlformats.org/presentationml/2006/ole">
            <mc:AlternateContent xmlns:mc="http://schemas.openxmlformats.org/markup-compatibility/2006">
              <mc:Choice xmlns:v="urn:schemas-microsoft-com:vml" Requires="v">
                <p:oleObj name="Macrobond document" r:id="rId2" imgW="4760595" imgH="4769628" progId="Mbnd.mbnd">
                  <p:embed/>
                </p:oleObj>
              </mc:Choice>
              <mc:Fallback>
                <p:oleObj name="Macrobond document" r:id="rId2" imgW="4760595" imgH="4769628" progId="Mbnd.mbnd">
                  <p:embed/>
                  <p:pic>
                    <p:nvPicPr>
                      <p:cNvPr id="0" name=""/>
                      <p:cNvPicPr/>
                      <p:nvPr/>
                    </p:nvPicPr>
                    <p:blipFill>
                      <a:blip r:embed="rId3"/>
                      <a:stretch>
                        <a:fillRect/>
                      </a:stretch>
                    </p:blipFill>
                    <p:spPr>
                      <a:xfrm>
                        <a:off x="2045868" y="1411199"/>
                        <a:ext cx="4775061" cy="4783021"/>
                      </a:xfrm>
                      <a:prstGeom prst="rect">
                        <a:avLst/>
                      </a:prstGeom>
                    </p:spPr>
                  </p:pic>
                </p:oleObj>
              </mc:Fallback>
            </mc:AlternateContent>
          </a:graphicData>
        </a:graphic>
      </p:graphicFrame>
    </p:spTree>
    <p:extLst>
      <p:ext uri="{BB962C8B-B14F-4D97-AF65-F5344CB8AC3E}">
        <p14:creationId xmlns:p14="http://schemas.microsoft.com/office/powerpoint/2010/main" val="407937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Government</a:t>
            </a:r>
            <a:r>
              <a:rPr lang="sv-SE" dirty="0"/>
              <a:t> </a:t>
            </a:r>
            <a:r>
              <a:rPr lang="sv-SE" dirty="0" err="1"/>
              <a:t>bonds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2003613535"/>
              </p:ext>
            </p:extLst>
          </p:nvPr>
        </p:nvGraphicFramePr>
        <p:xfrm>
          <a:off x="2228917" y="1411200"/>
          <a:ext cx="4686168" cy="4693981"/>
        </p:xfrm>
        <a:graphic>
          <a:graphicData uri="http://schemas.openxmlformats.org/presentationml/2006/ole">
            <mc:AlternateContent xmlns:mc="http://schemas.openxmlformats.org/markup-compatibility/2006">
              <mc:Choice xmlns:v="urn:schemas-microsoft-com:vml" Requires="v">
                <p:oleObj name="Macrobond document" r:id="rId2" imgW="4760595" imgH="4769628" progId="Mbnd.mbnd">
                  <p:embed/>
                </p:oleObj>
              </mc:Choice>
              <mc:Fallback>
                <p:oleObj name="Macrobond document" r:id="rId2" imgW="4760595" imgH="4769628" progId="Mbnd.mbnd">
                  <p:embed/>
                  <p:pic>
                    <p:nvPicPr>
                      <p:cNvPr id="0" name=""/>
                      <p:cNvPicPr/>
                      <p:nvPr/>
                    </p:nvPicPr>
                    <p:blipFill>
                      <a:blip r:embed="rId3"/>
                      <a:stretch>
                        <a:fillRect/>
                      </a:stretch>
                    </p:blipFill>
                    <p:spPr>
                      <a:xfrm>
                        <a:off x="2228917" y="1411200"/>
                        <a:ext cx="4686168" cy="4693981"/>
                      </a:xfrm>
                      <a:prstGeom prst="rect">
                        <a:avLst/>
                      </a:prstGeom>
                    </p:spPr>
                  </p:pic>
                </p:oleObj>
              </mc:Fallback>
            </mc:AlternateContent>
          </a:graphicData>
        </a:graphic>
      </p:graphicFrame>
    </p:spTree>
    <p:extLst>
      <p:ext uri="{BB962C8B-B14F-4D97-AF65-F5344CB8AC3E}">
        <p14:creationId xmlns:p14="http://schemas.microsoft.com/office/powerpoint/2010/main" val="424123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Commodities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570821903"/>
              </p:ext>
            </p:extLst>
          </p:nvPr>
        </p:nvGraphicFramePr>
        <p:xfrm>
          <a:off x="1908861" y="1636253"/>
          <a:ext cx="5288342" cy="3973713"/>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0" name=""/>
                      <p:cNvPicPr/>
                      <p:nvPr/>
                    </p:nvPicPr>
                    <p:blipFill>
                      <a:blip r:embed="rId3"/>
                      <a:stretch>
                        <a:fillRect/>
                      </a:stretch>
                    </p:blipFill>
                    <p:spPr>
                      <a:xfrm>
                        <a:off x="1908861" y="1636253"/>
                        <a:ext cx="5288342" cy="3973713"/>
                      </a:xfrm>
                      <a:prstGeom prst="rect">
                        <a:avLst/>
                      </a:prstGeom>
                    </p:spPr>
                  </p:pic>
                </p:oleObj>
              </mc:Fallback>
            </mc:AlternateContent>
          </a:graphicData>
        </a:graphic>
      </p:graphicFrame>
    </p:spTree>
    <p:extLst>
      <p:ext uri="{BB962C8B-B14F-4D97-AF65-F5344CB8AC3E}">
        <p14:creationId xmlns:p14="http://schemas.microsoft.com/office/powerpoint/2010/main" val="306847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Currencies</a:t>
            </a:r>
            <a:endParaRPr lang="sv-SE" dirty="0"/>
          </a:p>
        </p:txBody>
      </p:sp>
      <p:graphicFrame>
        <p:nvGraphicFramePr>
          <p:cNvPr id="4" name="Object 3"/>
          <p:cNvGraphicFramePr>
            <a:graphicFrameLocks noChangeAspect="1"/>
          </p:cNvGraphicFramePr>
          <p:nvPr>
            <p:extLst>
              <p:ext uri="{D42A27DB-BD31-4B8C-83A1-F6EECF244321}">
                <p14:modId xmlns:p14="http://schemas.microsoft.com/office/powerpoint/2010/main" val="398771623"/>
              </p:ext>
            </p:extLst>
          </p:nvPr>
        </p:nvGraphicFramePr>
        <p:xfrm>
          <a:off x="2088928" y="1411200"/>
          <a:ext cx="4744358" cy="4752267"/>
        </p:xfrm>
        <a:graphic>
          <a:graphicData uri="http://schemas.openxmlformats.org/presentationml/2006/ole">
            <mc:AlternateContent xmlns:mc="http://schemas.openxmlformats.org/markup-compatibility/2006">
              <mc:Choice xmlns:v="urn:schemas-microsoft-com:vml" Requires="v">
                <p:oleObj name="Macrobond document" r:id="rId2" imgW="4760595" imgH="4769628" progId="Mbnd.mbnd">
                  <p:embed/>
                </p:oleObj>
              </mc:Choice>
              <mc:Fallback>
                <p:oleObj name="Macrobond document" r:id="rId2" imgW="4760595" imgH="4769628" progId="Mbnd.mbnd">
                  <p:embed/>
                  <p:pic>
                    <p:nvPicPr>
                      <p:cNvPr id="0" name=""/>
                      <p:cNvPicPr/>
                      <p:nvPr/>
                    </p:nvPicPr>
                    <p:blipFill>
                      <a:blip r:embed="rId3"/>
                      <a:stretch>
                        <a:fillRect/>
                      </a:stretch>
                    </p:blipFill>
                    <p:spPr>
                      <a:xfrm>
                        <a:off x="2088928" y="1411200"/>
                        <a:ext cx="4744358" cy="4752267"/>
                      </a:xfrm>
                      <a:prstGeom prst="rect">
                        <a:avLst/>
                      </a:prstGeom>
                    </p:spPr>
                  </p:pic>
                </p:oleObj>
              </mc:Fallback>
            </mc:AlternateContent>
          </a:graphicData>
        </a:graphic>
      </p:graphicFrame>
    </p:spTree>
    <p:extLst>
      <p:ext uri="{BB962C8B-B14F-4D97-AF65-F5344CB8AC3E}">
        <p14:creationId xmlns:p14="http://schemas.microsoft.com/office/powerpoint/2010/main" val="119988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157" y="966773"/>
            <a:ext cx="3951288"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Slide Number Placeholder 2"/>
          <p:cNvSpPr>
            <a:spLocks noGrp="1"/>
          </p:cNvSpPr>
          <p:nvPr>
            <p:ph type="sldNum" sz="quarter" idx="4"/>
          </p:nvPr>
        </p:nvSpPr>
        <p:spPr/>
        <p:txBody>
          <a:bodyPr/>
          <a:lstStyle/>
          <a:p>
            <a:fld id="{E8F40506-5325-4191-9AF6-E168847903A5}" type="slidenum">
              <a:rPr lang="sv-SE" smtClean="0"/>
              <a:pPr/>
              <a:t>2</a:t>
            </a:fld>
            <a:endParaRPr lang="sv-SE"/>
          </a:p>
        </p:txBody>
      </p:sp>
      <p:sp>
        <p:nvSpPr>
          <p:cNvPr id="10" name="Content Placeholder 9"/>
          <p:cNvSpPr>
            <a:spLocks noGrp="1"/>
          </p:cNvSpPr>
          <p:nvPr>
            <p:ph idx="1"/>
          </p:nvPr>
        </p:nvSpPr>
        <p:spPr>
          <a:xfrm>
            <a:off x="4581913" y="927254"/>
            <a:ext cx="4093775" cy="4752000"/>
          </a:xfrm>
        </p:spPr>
        <p:txBody>
          <a:bodyPr>
            <a:normAutofit fontScale="92500" lnSpcReduction="20000"/>
          </a:bodyPr>
          <a:lstStyle/>
          <a:p>
            <a:pPr marL="0" indent="0">
              <a:lnSpc>
                <a:spcPct val="100000"/>
              </a:lnSpc>
              <a:buNone/>
            </a:pPr>
            <a:endParaRPr lang="sv-SE" sz="2000" b="1" dirty="0">
              <a:solidFill>
                <a:schemeClr val="tx1"/>
              </a:solidFill>
              <a:hlinkClick r:id="rId3"/>
            </a:endParaRPr>
          </a:p>
          <a:p>
            <a:pPr>
              <a:lnSpc>
                <a:spcPct val="100000"/>
              </a:lnSpc>
              <a:buClr>
                <a:srgbClr val="002060"/>
              </a:buClr>
              <a:buFont typeface="Arial" panose="020B0604020202020204" pitchFamily="34" charset="0"/>
              <a:buChar char="›"/>
            </a:pPr>
            <a:endParaRPr lang="sv-SE" sz="2400" b="1" dirty="0">
              <a:solidFill>
                <a:schemeClr val="tx2"/>
              </a:solidFill>
              <a:hlinkClick r:id="rId4"/>
            </a:endParaRPr>
          </a:p>
          <a:p>
            <a:pPr>
              <a:lnSpc>
                <a:spcPct val="100000"/>
              </a:lnSpc>
              <a:buClr>
                <a:srgbClr val="002060"/>
              </a:buClr>
              <a:buFont typeface="Arial" panose="020B0604020202020204" pitchFamily="34" charset="0"/>
              <a:buChar char="›"/>
            </a:pPr>
            <a:r>
              <a:rPr lang="sv-SE" sz="1800" b="1" dirty="0">
                <a:solidFill>
                  <a:schemeClr val="tx2"/>
                </a:solidFill>
                <a:hlinkClick r:id="rId5"/>
              </a:rPr>
              <a:t>Euroområdet</a:t>
            </a:r>
            <a:r>
              <a:rPr lang="sv-SE" sz="1800" b="1" dirty="0">
                <a:solidFill>
                  <a:schemeClr val="tx2"/>
                </a:solidFill>
              </a:rPr>
              <a:t>:</a:t>
            </a:r>
            <a:br>
              <a:rPr lang="sv-SE" sz="3200" b="1" dirty="0">
                <a:solidFill>
                  <a:schemeClr val="tx2"/>
                </a:solidFill>
              </a:rPr>
            </a:br>
            <a:r>
              <a:rPr lang="sv-SE" sz="1400" dirty="0">
                <a:solidFill>
                  <a:schemeClr val="tx1"/>
                </a:solidFill>
              </a:rPr>
              <a:t>ECB:s </a:t>
            </a:r>
            <a:r>
              <a:rPr lang="sv-SE" sz="1400" dirty="0" err="1">
                <a:solidFill>
                  <a:schemeClr val="tx1"/>
                </a:solidFill>
              </a:rPr>
              <a:t>fd</a:t>
            </a:r>
            <a:r>
              <a:rPr lang="sv-SE" sz="1400" dirty="0">
                <a:solidFill>
                  <a:schemeClr val="tx1"/>
                </a:solidFill>
              </a:rPr>
              <a:t> chefsekonom </a:t>
            </a:r>
            <a:r>
              <a:rPr lang="sv-SE" sz="1400" dirty="0" err="1">
                <a:solidFill>
                  <a:schemeClr val="tx1"/>
                </a:solidFill>
              </a:rPr>
              <a:t>Otmar</a:t>
            </a:r>
            <a:r>
              <a:rPr lang="sv-SE" sz="1400" dirty="0">
                <a:solidFill>
                  <a:schemeClr val="tx1"/>
                </a:solidFill>
              </a:rPr>
              <a:t> </a:t>
            </a:r>
            <a:r>
              <a:rPr lang="sv-SE" sz="1400" dirty="0" err="1">
                <a:solidFill>
                  <a:schemeClr val="tx1"/>
                </a:solidFill>
              </a:rPr>
              <a:t>Issing</a:t>
            </a:r>
            <a:r>
              <a:rPr lang="sv-SE" sz="1400" dirty="0">
                <a:solidFill>
                  <a:schemeClr val="tx1"/>
                </a:solidFill>
              </a:rPr>
              <a:t> vill se snabba räntehöjningar</a:t>
            </a:r>
          </a:p>
          <a:p>
            <a:pPr>
              <a:lnSpc>
                <a:spcPct val="100000"/>
              </a:lnSpc>
              <a:buClr>
                <a:srgbClr val="002060"/>
              </a:buClr>
              <a:buFont typeface="Arial" panose="020B0604020202020204" pitchFamily="34" charset="0"/>
              <a:buChar char="›"/>
            </a:pPr>
            <a:endParaRPr lang="sv-SE" sz="1800" b="1" dirty="0">
              <a:solidFill>
                <a:schemeClr val="tx2"/>
              </a:solidFill>
              <a:hlinkClick r:id="rId6"/>
            </a:endParaRPr>
          </a:p>
          <a:p>
            <a:pPr>
              <a:lnSpc>
                <a:spcPct val="100000"/>
              </a:lnSpc>
              <a:buClr>
                <a:srgbClr val="002060"/>
              </a:buClr>
              <a:buFont typeface="Arial" panose="020B0604020202020204" pitchFamily="34" charset="0"/>
              <a:buChar char="›"/>
            </a:pPr>
            <a:r>
              <a:rPr lang="sv-SE" sz="1800" b="1" dirty="0">
                <a:solidFill>
                  <a:schemeClr val="tx2"/>
                </a:solidFill>
                <a:hlinkClick r:id="rId7"/>
              </a:rPr>
              <a:t>USA</a:t>
            </a:r>
            <a:r>
              <a:rPr lang="sv-SE" sz="1800" b="1" dirty="0">
                <a:solidFill>
                  <a:schemeClr val="tx2"/>
                </a:solidFill>
              </a:rPr>
              <a:t>:</a:t>
            </a:r>
            <a:br>
              <a:rPr lang="sv-SE" sz="2400" b="1" dirty="0">
                <a:solidFill>
                  <a:schemeClr val="tx2"/>
                </a:solidFill>
              </a:rPr>
            </a:br>
            <a:r>
              <a:rPr lang="sv-SE" sz="1400" dirty="0">
                <a:solidFill>
                  <a:schemeClr val="tx1"/>
                </a:solidFill>
              </a:rPr>
              <a:t>Tidigare rådgivare till Obama förespråkar 50 punkters höjning från Fed</a:t>
            </a:r>
          </a:p>
          <a:p>
            <a:pPr>
              <a:lnSpc>
                <a:spcPct val="100000"/>
              </a:lnSpc>
              <a:buClr>
                <a:srgbClr val="002060"/>
              </a:buClr>
              <a:buFont typeface="Arial" panose="020B0604020202020204" pitchFamily="34" charset="0"/>
              <a:buChar char="›"/>
            </a:pPr>
            <a:endParaRPr lang="sv-SE" sz="1800" dirty="0">
              <a:solidFill>
                <a:schemeClr val="tx1"/>
              </a:solidFill>
            </a:endParaRPr>
          </a:p>
          <a:p>
            <a:pPr>
              <a:lnSpc>
                <a:spcPct val="100000"/>
              </a:lnSpc>
              <a:buClr>
                <a:srgbClr val="002060"/>
              </a:buClr>
              <a:buFont typeface="Arial" panose="020B0604020202020204" pitchFamily="34" charset="0"/>
              <a:buChar char="›"/>
            </a:pPr>
            <a:r>
              <a:rPr lang="sv-SE" sz="1800" b="1" dirty="0">
                <a:solidFill>
                  <a:schemeClr val="tx2"/>
                </a:solidFill>
                <a:hlinkClick r:id="rId8"/>
              </a:rPr>
              <a:t>Sverige</a:t>
            </a:r>
            <a:r>
              <a:rPr lang="sv-SE" sz="1800" b="1" dirty="0">
                <a:solidFill>
                  <a:schemeClr val="tx2"/>
                </a:solidFill>
              </a:rPr>
              <a:t>:</a:t>
            </a:r>
            <a:br>
              <a:rPr lang="sv-SE" sz="3200" b="1" dirty="0">
                <a:solidFill>
                  <a:schemeClr val="tx2"/>
                </a:solidFill>
              </a:rPr>
            </a:br>
            <a:r>
              <a:rPr lang="sv-SE" sz="1400" dirty="0">
                <a:solidFill>
                  <a:schemeClr val="tx1"/>
                </a:solidFill>
              </a:rPr>
              <a:t>Riksbankens Thedéen upprepar 25 eller 50 punkters höjning i april</a:t>
            </a:r>
          </a:p>
          <a:p>
            <a:pPr>
              <a:lnSpc>
                <a:spcPct val="100000"/>
              </a:lnSpc>
              <a:buClr>
                <a:srgbClr val="002060"/>
              </a:buClr>
              <a:buFont typeface="Arial" panose="020B0604020202020204" pitchFamily="34" charset="0"/>
              <a:buChar char="›"/>
            </a:pPr>
            <a:endParaRPr lang="sv-SE" sz="1800" b="1" dirty="0">
              <a:solidFill>
                <a:schemeClr val="tx2"/>
              </a:solidFill>
              <a:hlinkClick r:id="rId6"/>
            </a:endParaRPr>
          </a:p>
          <a:p>
            <a:pPr>
              <a:lnSpc>
                <a:spcPct val="100000"/>
              </a:lnSpc>
              <a:buClr>
                <a:srgbClr val="002060"/>
              </a:buClr>
              <a:buFont typeface="Arial" panose="020B0604020202020204" pitchFamily="34" charset="0"/>
              <a:buChar char="›"/>
            </a:pPr>
            <a:endParaRPr lang="sv-SE" sz="1800" b="1" dirty="0">
              <a:solidFill>
                <a:schemeClr val="tx2"/>
              </a:solidFill>
              <a:hlinkClick r:id="rId6"/>
            </a:endParaRPr>
          </a:p>
          <a:p>
            <a:pPr>
              <a:lnSpc>
                <a:spcPct val="100000"/>
              </a:lnSpc>
              <a:buClr>
                <a:srgbClr val="002060"/>
              </a:buClr>
              <a:buFont typeface="Arial" panose="020B0604020202020204" pitchFamily="34" charset="0"/>
              <a:buChar char="›"/>
            </a:pPr>
            <a:endParaRPr lang="sv-SE" sz="1800" dirty="0">
              <a:solidFill>
                <a:schemeClr val="tx1"/>
              </a:solidFill>
            </a:endParaRPr>
          </a:p>
          <a:p>
            <a:pPr>
              <a:lnSpc>
                <a:spcPct val="100000"/>
              </a:lnSpc>
              <a:buClr>
                <a:srgbClr val="002060"/>
              </a:buClr>
              <a:buFont typeface="Arial" panose="020B0604020202020204" pitchFamily="34" charset="0"/>
              <a:buChar char="›"/>
            </a:pPr>
            <a:br>
              <a:rPr lang="en-GB" sz="1400" dirty="0"/>
            </a:br>
            <a:endParaRPr lang="sv-SE" sz="1800" b="1" dirty="0">
              <a:solidFill>
                <a:schemeClr val="tx1"/>
              </a:solidFill>
            </a:endParaRPr>
          </a:p>
        </p:txBody>
      </p:sp>
      <p:sp>
        <p:nvSpPr>
          <p:cNvPr id="7" name="Content Placeholder 9"/>
          <p:cNvSpPr txBox="1">
            <a:spLocks/>
          </p:cNvSpPr>
          <p:nvPr/>
        </p:nvSpPr>
        <p:spPr>
          <a:xfrm>
            <a:off x="567158" y="1119688"/>
            <a:ext cx="3915911" cy="4998266"/>
          </a:xfrm>
          <a:prstGeom prst="rect">
            <a:avLst/>
          </a:prstGeom>
          <a:ln>
            <a:noFill/>
          </a:ln>
        </p:spPr>
        <p:txBody>
          <a:bodyPr vert="horz" lIns="0" tIns="45720" rIns="91440" bIns="45720" rtlCol="0">
            <a:normAutofit/>
          </a:bodyPr>
          <a:lst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a:lstStyle>
          <a:p>
            <a:pPr>
              <a:lnSpc>
                <a:spcPct val="150000"/>
              </a:lnSpc>
              <a:buClr>
                <a:schemeClr val="accent3"/>
              </a:buClr>
              <a:buFont typeface="Arial" panose="020B0604020202020204" pitchFamily="34" charset="0"/>
              <a:buChar char="›"/>
            </a:pPr>
            <a:endParaRPr lang="sv-SE" sz="2000" b="1" dirty="0">
              <a:solidFill>
                <a:schemeClr val="tx2"/>
              </a:solidFill>
            </a:endParaRPr>
          </a:p>
          <a:p>
            <a:pPr>
              <a:lnSpc>
                <a:spcPct val="100000"/>
              </a:lnSpc>
              <a:buClr>
                <a:srgbClr val="002060"/>
              </a:buClr>
              <a:buFont typeface="Arial" panose="020B0604020202020204" pitchFamily="34" charset="0"/>
              <a:buChar char="›"/>
            </a:pPr>
            <a:r>
              <a:rPr lang="sv-SE" sz="2400" b="1" dirty="0">
                <a:solidFill>
                  <a:schemeClr val="tx2"/>
                </a:solidFill>
                <a:hlinkClick r:id="rId9"/>
              </a:rPr>
              <a:t>Kina</a:t>
            </a:r>
            <a:r>
              <a:rPr lang="sv-SE" sz="2400" b="1" dirty="0">
                <a:solidFill>
                  <a:schemeClr val="tx2"/>
                </a:solidFill>
              </a:rPr>
              <a:t>:</a:t>
            </a:r>
            <a:br>
              <a:rPr lang="sv-SE" sz="2400" b="1" dirty="0">
                <a:solidFill>
                  <a:schemeClr val="tx2"/>
                </a:solidFill>
              </a:rPr>
            </a:br>
            <a:r>
              <a:rPr lang="sv-SE" sz="1800" dirty="0">
                <a:solidFill>
                  <a:schemeClr val="tx1"/>
                </a:solidFill>
              </a:rPr>
              <a:t>Sätter tillväxtmål omkring 5&amp; för 2023</a:t>
            </a:r>
            <a:endParaRPr lang="sv-SE" sz="1800" b="1" dirty="0">
              <a:solidFill>
                <a:schemeClr val="tx1"/>
              </a:solidFill>
            </a:endParaRPr>
          </a:p>
          <a:p>
            <a:pPr>
              <a:lnSpc>
                <a:spcPct val="100000"/>
              </a:lnSpc>
              <a:buClr>
                <a:srgbClr val="002060"/>
              </a:buClr>
              <a:buFont typeface="Arial" panose="020B0604020202020204" pitchFamily="34" charset="0"/>
              <a:buChar char="›"/>
            </a:pPr>
            <a:endParaRPr lang="sv-SE" sz="2000" dirty="0">
              <a:solidFill>
                <a:schemeClr val="tx1"/>
              </a:solidFill>
            </a:endParaRPr>
          </a:p>
        </p:txBody>
      </p:sp>
      <p:cxnSp>
        <p:nvCxnSpPr>
          <p:cNvPr id="12" name="Straight Connector 11"/>
          <p:cNvCxnSpPr/>
          <p:nvPr/>
        </p:nvCxnSpPr>
        <p:spPr>
          <a:xfrm flipH="1" flipV="1">
            <a:off x="468312" y="1035541"/>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p>
            <a:r>
              <a:rPr lang="sv-SE" sz="3200" dirty="0"/>
              <a:t>NYHETER</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2801" y="406718"/>
            <a:ext cx="463177" cy="463177"/>
          </a:xfrm>
          <a:prstGeom prst="rect">
            <a:avLst/>
          </a:prstGeom>
        </p:spPr>
      </p:pic>
    </p:spTree>
    <p:extLst>
      <p:ext uri="{BB962C8B-B14F-4D97-AF65-F5344CB8AC3E}">
        <p14:creationId xmlns:p14="http://schemas.microsoft.com/office/powerpoint/2010/main" val="3232315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3165" y="610967"/>
            <a:ext cx="8458200" cy="5709255"/>
          </a:xfrm>
          <a:prstGeom prst="rect">
            <a:avLst/>
          </a:prstGeom>
          <a:noFill/>
          <a:ln w="12700">
            <a:noFill/>
            <a:miter lim="800000"/>
            <a:headEnd type="none" w="sm" len="sm"/>
            <a:tailEnd type="none" w="sm" len="sm"/>
          </a:ln>
        </p:spPr>
        <p:txBody>
          <a:bodyPr wrap="square">
            <a:spAutoFit/>
          </a:bodyPr>
          <a:lstStyle/>
          <a:p>
            <a:r>
              <a:rPr lang="sv-SE" sz="1000" b="1" dirty="0"/>
              <a:t>Varningar för risker</a:t>
            </a:r>
          </a:p>
          <a:p>
            <a:r>
              <a:rPr lang="sv-SE" sz="1000" dirty="0">
                <a:solidFill>
                  <a:schemeClr val="tx1"/>
                </a:solidFill>
              </a:rPr>
              <a:t>Alla placeringar innebär risker och investeraren uppmanas att fatta egna beslut om lämpligheten att placera i något av de värdepapper som omnämns i rapporten, mot bakgrund av egna mål med placeringen, ekonomisk ställning och riskvillighet. Ett finansiellt instruments historiska avkastning är inte en garanti för framtida avkastning. Värdet på finansiella instrument kan både öka och minska och det är inte säkert att du får tillbaka hela det investerade kapitalet. </a:t>
            </a:r>
          </a:p>
          <a:p>
            <a:r>
              <a:rPr lang="sv-SE" sz="1000" b="1" dirty="0"/>
              <a:t>Ansvarsbegränsningar</a:t>
            </a:r>
          </a:p>
          <a:p>
            <a:r>
              <a:rPr lang="sv-SE" sz="1000" dirty="0">
                <a:solidFill>
                  <a:schemeClr val="tx1"/>
                </a:solidFill>
              </a:rPr>
              <a:t>Handelsbanken </a:t>
            </a:r>
            <a:r>
              <a:rPr lang="sv-SE" sz="1000" dirty="0" err="1">
                <a:solidFill>
                  <a:schemeClr val="tx1"/>
                </a:solidFill>
              </a:rPr>
              <a:t>Capital</a:t>
            </a:r>
            <a:r>
              <a:rPr lang="sv-SE" sz="1000" dirty="0">
                <a:solidFill>
                  <a:schemeClr val="tx1"/>
                </a:solidFill>
              </a:rPr>
              <a:t> Markets, som är en division inom Svenska Handelsbanken AB (</a:t>
            </a:r>
            <a:r>
              <a:rPr lang="sv-SE" sz="1000" dirty="0" err="1">
                <a:solidFill>
                  <a:schemeClr val="tx1"/>
                </a:solidFill>
              </a:rPr>
              <a:t>publ</a:t>
            </a:r>
            <a:r>
              <a:rPr lang="sv-SE" sz="1000" dirty="0">
                <a:solidFill>
                  <a:schemeClr val="tx1"/>
                </a:solidFill>
              </a:rPr>
              <a:t>) (i fortsättningen kallad ”SHB”), är ansvarig för sammanställningen av analysrapporter. I Sverige står SHB under tillsyn av Finansinspektionen, i Norge av norska Finansinspektionen, i Finland av finska Finansinspektionen och i Danmark av danska Finansinspektionen. Alla analysrapporter bygger på information från handels- och statistiktjänster och annan information som SHB bedömt vara tillförlitlig. SHB har emellertid inte själv verifierat informationen och kan inte garantera att informationen är sann, korrekt eller fullständig. </a:t>
            </a:r>
          </a:p>
          <a:p>
            <a:r>
              <a:rPr lang="sv-SE" sz="1000" dirty="0">
                <a:solidFill>
                  <a:schemeClr val="tx1"/>
                </a:solidFill>
              </a:rPr>
              <a:t>SHB eller någon av dess närstående företag, tjänstemän, styrelseledamöter eller medarbetare åtar sig inget som helst ansvar gentemot en person för direkta, indirekta eller särskilda skador eller följdskador som uppstår efter användning av information i analysrapporter, inklusive eventuell utebliven vinst, utan begränsning. Detta gäller även om SHB uttryckligen har informerats om möjligheten eller sannolikheten för sådana skador.</a:t>
            </a:r>
          </a:p>
          <a:p>
            <a:r>
              <a:rPr lang="sv-SE" sz="1000" dirty="0">
                <a:solidFill>
                  <a:schemeClr val="tx1"/>
                </a:solidFill>
              </a:rPr>
              <a:t>Åsikterna i SHB:s analysrapporter är SHB:s och dess dotterbolags medarbetares uppfattningar och avspeglar respektive analytikers personliga uppfattning vid nuvarande tidpunkt och kan förändras. Det finns inga garantier för att framtida händelser ligger i linje med dessa uppfattningar. Varje analytiker som identifierats i rapporten intygar också att de uppfattningar som uttrycks här och som tillhör analytikern korrekt avspeglar hans eller hennes personliga uppfattningar om de företag eller värdepapper som diskuteras i analysrapporten. </a:t>
            </a:r>
          </a:p>
          <a:p>
            <a:r>
              <a:rPr lang="sv-SE" sz="1000" dirty="0">
                <a:solidFill>
                  <a:schemeClr val="tx1"/>
                </a:solidFill>
              </a:rPr>
              <a:t>Syftet med SHB:s analysrapporter är endast att ge information. Informationen i analysrapporterna utgör ingen personlig rekommendation eller personligt investeringsråd, och analysrapporterna eller uppfattningarna bör inte utgöra underlag för investeringsbeslut eller strategiska beslut. Detta dokument utgör inte eller är inte del av ett erbjudande om försäljning eller tecknande av eller inbjudan till ett erbjudande om att köpa eller teckna värdepapper, och det ska heller inte, helt eller delvis, utgöra underlag för eller användas i samband med eventuellt avtal eller åtagande i någon form. Det är inte säkert att tidigare utveckling upprepas och tidigare utveckling ska inte tas som en indikation på framtida utveckling. Värdet på investeringarna och avkastningen från dem kan gå såväl ned som upp och investeraren riskerar att förlora hela sitt investerade innehav. Investeraren garanteras inga vinster på investeringar och kan förlora pengar. Förändringar i valutakurser kan förorsaka att värdet på investeringar gjorda i andra länder och vinster från dessa stiger eller faller. Denna analysprodukt uppdateras regelbundet.</a:t>
            </a:r>
          </a:p>
          <a:p>
            <a:r>
              <a:rPr lang="sv-SE" sz="1000" dirty="0">
                <a:solidFill>
                  <a:schemeClr val="tx1"/>
                </a:solidFill>
              </a:rPr>
              <a:t>Ingen del av SHB:s analysrapporter får reproduceras eller spridas till någon annan person utan att SHB dessförinnan lämnat sitt skriftliga medgivande därtill. Spridningen av detta dokument kan i vissa jurisdiktioner vara förbjuden i lag och personer som på något sätt mottar dokumentet måste själva förvissa sig om, och iaktta, eventuella restriktioner. Rapporten innefattar inga legala eller skatterelaterade aspekter kopplade till </a:t>
            </a:r>
            <a:r>
              <a:rPr lang="sv-SE" sz="1000" dirty="0" err="1">
                <a:solidFill>
                  <a:schemeClr val="tx1"/>
                </a:solidFill>
              </a:rPr>
              <a:t>emittentens</a:t>
            </a:r>
            <a:r>
              <a:rPr lang="sv-SE" sz="1000" dirty="0">
                <a:solidFill>
                  <a:schemeClr val="tx1"/>
                </a:solidFill>
              </a:rPr>
              <a:t> planerade eller befintliga emissioner av skuldebrev. Innehållet är uteslutande avsett för kunder i Sverige</a:t>
            </a:r>
            <a:r>
              <a:rPr lang="sv-SE" sz="800" dirty="0">
                <a:solidFill>
                  <a:schemeClr val="tx1"/>
                </a:solidFill>
              </a:rPr>
              <a:t>.</a:t>
            </a:r>
          </a:p>
        </p:txBody>
      </p:sp>
      <p:sp>
        <p:nvSpPr>
          <p:cNvPr id="6" name="Rectangle 2"/>
          <p:cNvSpPr txBox="1">
            <a:spLocks noChangeArrowheads="1"/>
          </p:cNvSpPr>
          <p:nvPr/>
        </p:nvSpPr>
        <p:spPr bwMode="black">
          <a:xfrm>
            <a:off x="133165" y="297190"/>
            <a:ext cx="8930936" cy="4114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eaLnBrk="1" hangingPunct="1">
              <a:lnSpc>
                <a:spcPct val="100000"/>
              </a:lnSpc>
              <a:spcBef>
                <a:spcPct val="0"/>
              </a:spcBef>
              <a:defRPr/>
            </a:pPr>
            <a:r>
              <a:rPr lang="sv-SE" sz="1900" b="1" kern="0" dirty="0">
                <a:latin typeface="+mj-lt"/>
                <a:ea typeface="+mj-ea"/>
                <a:cs typeface="+mj-cs"/>
              </a:rPr>
              <a:t>Ansvarsbegränsning och särskilda upplysningar</a:t>
            </a:r>
            <a:endParaRPr kumimoji="0" lang="en-GB" sz="19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9472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7" y="404663"/>
            <a:ext cx="8640960" cy="5601533"/>
          </a:xfrm>
          <a:prstGeom prst="rect">
            <a:avLst/>
          </a:prstGeom>
          <a:noFill/>
        </p:spPr>
        <p:txBody>
          <a:bodyPr wrap="square" rtlCol="0">
            <a:spAutoFit/>
          </a:bodyPr>
          <a:lstStyle/>
          <a:p>
            <a:r>
              <a:rPr lang="sv-SE" sz="1000" b="1" dirty="0"/>
              <a:t>Viktiga upplysningar om analyser</a:t>
            </a:r>
          </a:p>
          <a:p>
            <a:r>
              <a:rPr lang="sv-SE" sz="1000" dirty="0">
                <a:solidFill>
                  <a:schemeClr val="tx1"/>
                </a:solidFill>
              </a:rPr>
              <a:t>SHB:s medarbetare, inklusive analytiker, får ersättning som genereras av företagets totala lönsamhet. Ersättningen till analytiker baseras inte på specifika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 eller obligationsmarknadstjänster. Ingen del av analytikerns ersättning har kopplats, eller kommer att kopplas, direkt eller indirekt till specifika rekommendationer eller uppfattningar som uttrycks i analysrapporterna.</a:t>
            </a:r>
          </a:p>
          <a:p>
            <a:r>
              <a:rPr lang="sv-SE" sz="1000" dirty="0">
                <a:solidFill>
                  <a:schemeClr val="tx1"/>
                </a:solidFill>
              </a:rPr>
              <a:t>SHB och/eller dess dotterbolag kan erbjuda investmentbank-tjänster och andra tjänster, inklusive </a:t>
            </a:r>
            <a:r>
              <a:rPr lang="sv-SE" sz="1000" dirty="0" err="1">
                <a:solidFill>
                  <a:schemeClr val="tx1"/>
                </a:solidFill>
              </a:rPr>
              <a:t>corporate</a:t>
            </a:r>
            <a:r>
              <a:rPr lang="sv-SE" sz="1000" dirty="0">
                <a:solidFill>
                  <a:schemeClr val="tx1"/>
                </a:solidFill>
              </a:rPr>
              <a:t> banking-tjänster och värdepappersrådgivning, åt företagen som omnämns i vår analys. Vi kan agera rådgivare och/eller mäklare åt de företag som omnämns i vår analys. SHB kan också ansöka om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-uppdrag hos dessa företag. Vi köper och säljer värdepapper som omnämns i vår analys från kunder i eget namn. Vi kan därför vid olika tidpunkter ha en lång eller kort position i sådana värdepapper. Vi kan också fungera som marknadsgarant för värdepapper avseende alla företag som omnämns i analysrapporten. </a:t>
            </a:r>
          </a:p>
          <a:p>
            <a:r>
              <a:rPr lang="sv-SE" sz="1000" dirty="0">
                <a:solidFill>
                  <a:schemeClr val="tx1"/>
                </a:solidFill>
              </a:rPr>
              <a:t>SHB, dess närstående företag, kunder, tjänstemän, styrelseledamöter eller medarbetare kan äga eller inneha positioner i värdepapper som omnämns i analysrapporterna.</a:t>
            </a:r>
          </a:p>
          <a:p>
            <a:r>
              <a:rPr lang="sv-SE" sz="1000" dirty="0">
                <a:solidFill>
                  <a:schemeClr val="tx1"/>
                </a:solidFill>
              </a:rPr>
              <a:t>Under vissa förutsättningar får banken i samband med tjänster avseende finansiella instrument betala eller ta emot incitament, t.ex. avgifter och kommission från andra än kunden. Incitament kan bestå av såväl monetära som icke-monetära förmåner. Om incitament utges till eller tas emot av tredje part krävs att ersättningen ska syfta till att höja kvaliteten på tjänsten och att den inte hindrar banken från att tillvarata kundens intressen. Kunden ska informeras om de ersättningar som banken tar emot. </a:t>
            </a:r>
          </a:p>
          <a:p>
            <a:r>
              <a:rPr lang="sv-SE" sz="1000" dirty="0">
                <a:solidFill>
                  <a:schemeClr val="tx1"/>
                </a:solidFill>
              </a:rPr>
              <a:t>När banken tillhandahåller investeringsanalys tar banken emot och behåller ersättningar och förmåner som utgör mindre icke-monetära förmåner från tredje part. Mindre icke-monetära förmåner består av något av följande. </a:t>
            </a:r>
          </a:p>
          <a:p>
            <a:pPr marL="171450" lvl="0" indent="-171450">
              <a:buFont typeface="Arial" panose="020B0604020202020204" pitchFamily="34" charset="0"/>
              <a:buChar char="•"/>
            </a:pPr>
            <a:r>
              <a:rPr lang="sv-SE" sz="1000" dirty="0">
                <a:solidFill>
                  <a:schemeClr val="tx1"/>
                </a:solidFill>
              </a:rPr>
              <a:t>Uppgifter eller dokumentation om ett finansiellt instrument eller en investeringstjänst, som är av allmän karaktär.</a:t>
            </a:r>
          </a:p>
          <a:p>
            <a:pPr marL="171450" lvl="0" indent="-171450">
              <a:buFont typeface="Arial" panose="020B0604020202020204" pitchFamily="34" charset="0"/>
              <a:buChar char="•"/>
            </a:pPr>
            <a:r>
              <a:rPr lang="sv-SE" sz="1000" dirty="0">
                <a:solidFill>
                  <a:schemeClr val="tx1"/>
                </a:solidFill>
              </a:rPr>
              <a:t>Skriftligt material som framställts av en </a:t>
            </a:r>
            <a:r>
              <a:rPr lang="sv-SE" sz="1000" dirty="0" err="1">
                <a:solidFill>
                  <a:schemeClr val="tx1"/>
                </a:solidFill>
              </a:rPr>
              <a:t>tredjepart</a:t>
            </a:r>
            <a:r>
              <a:rPr lang="sv-SE" sz="1000" dirty="0">
                <a:solidFill>
                  <a:schemeClr val="tx1"/>
                </a:solidFill>
              </a:rPr>
              <a:t> som är </a:t>
            </a:r>
            <a:r>
              <a:rPr lang="sv-SE" sz="1000" dirty="0" err="1">
                <a:solidFill>
                  <a:schemeClr val="tx1"/>
                </a:solidFill>
              </a:rPr>
              <a:t>emittent</a:t>
            </a:r>
            <a:r>
              <a:rPr lang="sv-SE" sz="1000" dirty="0">
                <a:solidFill>
                  <a:schemeClr val="tx1"/>
                </a:solidFill>
              </a:rPr>
              <a:t> för att marknadsföra en nyemission.</a:t>
            </a:r>
          </a:p>
          <a:p>
            <a:pPr marL="171450" lvl="0" indent="-171450">
              <a:buFont typeface="Arial" panose="020B0604020202020204" pitchFamily="34" charset="0"/>
              <a:buChar char="•"/>
            </a:pPr>
            <a:r>
              <a:rPr lang="sv-SE" sz="1000" dirty="0">
                <a:solidFill>
                  <a:schemeClr val="tx1"/>
                </a:solidFill>
              </a:rPr>
              <a:t>Deltagande i konferenser och seminarier som gäller ett visst instrument eller en viss investeringstjänst</a:t>
            </a:r>
          </a:p>
          <a:p>
            <a:pPr marL="171450" lvl="0" indent="-171450">
              <a:buFont typeface="Arial" panose="020B0604020202020204" pitchFamily="34" charset="0"/>
              <a:buChar char="•"/>
            </a:pPr>
            <a:r>
              <a:rPr lang="sv-SE" sz="1000" dirty="0">
                <a:solidFill>
                  <a:schemeClr val="tx1"/>
                </a:solidFill>
              </a:rPr>
              <a:t>Representation upp till ett rimligt värde.  </a:t>
            </a:r>
          </a:p>
          <a:p>
            <a:r>
              <a:rPr lang="sv-SE" sz="1000" dirty="0">
                <a:solidFill>
                  <a:schemeClr val="tx1"/>
                </a:solidFill>
              </a:rPr>
              <a:t>Banken har riktlinjer för analys, vilka ska säkerställa analytikers och analysavdelningens integritet och oberoende samt identifiera faktiska eller potentiella intressekonflikter som berör analytiker eller banken, samt att lösa sådana eventuella konflikter genom att eliminera eller minska dem och/eller offentliggöra dem om lämpligt. Som ett led i kontrollen av intressekonflikter har Handelsbanken infört restriktioner (”informationshinder”) i kommunikationen mellan analysavdelningen och andra avdelningar inom Handelsbanken. Analysavdelningen är organisatoriskt åtskild från </a:t>
            </a:r>
            <a:r>
              <a:rPr lang="sv-SE" sz="1000" dirty="0" err="1">
                <a:solidFill>
                  <a:schemeClr val="tx1"/>
                </a:solidFill>
              </a:rPr>
              <a:t>corporate</a:t>
            </a:r>
            <a:r>
              <a:rPr lang="sv-SE" sz="1000" dirty="0">
                <a:solidFill>
                  <a:schemeClr val="tx1"/>
                </a:solidFill>
              </a:rPr>
              <a:t> </a:t>
            </a:r>
            <a:r>
              <a:rPr lang="sv-SE" sz="1000" dirty="0" err="1">
                <a:solidFill>
                  <a:schemeClr val="tx1"/>
                </a:solidFill>
              </a:rPr>
              <a:t>finance</a:t>
            </a:r>
            <a:r>
              <a:rPr lang="sv-SE" sz="1000" dirty="0">
                <a:solidFill>
                  <a:schemeClr val="tx1"/>
                </a:solidFill>
              </a:rPr>
              <a:t>-avdelningen och andra avdelningar med liknande arbetsuppgifter. I riktlinjerna för analysavdelningen finns regler för hur ersättningar, bonus och lön får betalas ut till analytiker, vilka marknadsföringsaktiviteter en analytiker får delta i, hur analytiker ska hantera sina egna och närståendes värdepappersaffärer m.m. Vidare finns också inskränkningar i kommunikationen mellan analytikern och det analyserade bolaget. </a:t>
            </a:r>
          </a:p>
        </p:txBody>
      </p:sp>
    </p:spTree>
    <p:extLst>
      <p:ext uri="{BB962C8B-B14F-4D97-AF65-F5344CB8AC3E}">
        <p14:creationId xmlns:p14="http://schemas.microsoft.com/office/powerpoint/2010/main" val="153997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7" y="404663"/>
            <a:ext cx="8640960" cy="1510350"/>
          </a:xfrm>
          <a:prstGeom prst="rect">
            <a:avLst/>
          </a:prstGeom>
          <a:noFill/>
        </p:spPr>
        <p:txBody>
          <a:bodyPr wrap="square" rtlCol="0">
            <a:spAutoFit/>
          </a:bodyPr>
          <a:lstStyle/>
          <a:p>
            <a:r>
              <a:rPr lang="sv-SE" sz="1000" dirty="0">
                <a:solidFill>
                  <a:schemeClr val="tx1"/>
                </a:solidFill>
              </a:rPr>
              <a:t>Enligt bankens Etiska riktlinjer i Handelsbankenkoncernen ska styrelsen och samtliga anställda inom Handelsbanken i sin verksamhet i banken och vid andra uppdrag iaktta hög etisk standard. Anställda i banken ska uppträda så att förtroendet för banken upprätthålls. All verksamhet i koncernen ska präglas av hög etisk standard. Intressekonflikter ska identifieras och handläggas på ett för berörda parter rimligt sätt. Policyn för etik beskriver, utöver detta, även hur anställda som misstänker oegentligheter eller andra missförhållanden ska förfara, exempelvis med hjälp av SHB:s visselblåsarsystem (</a:t>
            </a:r>
            <a:r>
              <a:rPr lang="sv-SE" sz="1000" dirty="0" err="1">
                <a:solidFill>
                  <a:schemeClr val="tx1"/>
                </a:solidFill>
              </a:rPr>
              <a:t>whistleblowing</a:t>
            </a:r>
            <a:r>
              <a:rPr lang="sv-SE" sz="1000" dirty="0">
                <a:solidFill>
                  <a:schemeClr val="tx1"/>
                </a:solidFill>
              </a:rPr>
              <a:t>). I SHBs policy för korruption fastslås vikten av att förebygga och aldrig acceptera korruption, samt att alltid agera vid misstanke om korruption. För fullständig information om Handelsbankens Policyer hänvisas till Handelsbankens hemsida www.handelsbanken.se / Om banken / Hållbarhet / Policyer och riktlinjer.</a:t>
            </a:r>
            <a:r>
              <a:rPr lang="en-US" sz="1000" dirty="0"/>
              <a:t> </a:t>
            </a:r>
            <a:endParaRPr lang="sv-SE" sz="1000" dirty="0"/>
          </a:p>
          <a:p>
            <a:endParaRPr lang="sv-SE" sz="1000" dirty="0"/>
          </a:p>
        </p:txBody>
      </p:sp>
    </p:spTree>
    <p:extLst>
      <p:ext uri="{BB962C8B-B14F-4D97-AF65-F5344CB8AC3E}">
        <p14:creationId xmlns:p14="http://schemas.microsoft.com/office/powerpoint/2010/main" val="236575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312" y="1025267"/>
            <a:ext cx="3951288"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1266" name="Rectangle 2"/>
          <p:cNvSpPr>
            <a:spLocks noGrp="1" noChangeArrowheads="1"/>
          </p:cNvSpPr>
          <p:nvPr>
            <p:ph type="title"/>
          </p:nvPr>
        </p:nvSpPr>
        <p:spPr>
          <a:xfrm>
            <a:off x="468312" y="475200"/>
            <a:ext cx="8207376" cy="720000"/>
          </a:xfrm>
        </p:spPr>
        <p:txBody>
          <a:bodyPr>
            <a:normAutofit/>
          </a:bodyPr>
          <a:lstStyle/>
          <a:p>
            <a:r>
              <a:rPr lang="sv-SE" sz="3200" dirty="0"/>
              <a:t>DET HÄNDE FÖRRA VECKAN</a:t>
            </a:r>
          </a:p>
        </p:txBody>
      </p:sp>
      <p:sp>
        <p:nvSpPr>
          <p:cNvPr id="11267" name="Rectangle 3"/>
          <p:cNvSpPr>
            <a:spLocks noGrp="1" noChangeArrowheads="1"/>
          </p:cNvSpPr>
          <p:nvPr>
            <p:ph sz="half" idx="1"/>
          </p:nvPr>
        </p:nvSpPr>
        <p:spPr>
          <a:xfrm>
            <a:off x="723899" y="1032049"/>
            <a:ext cx="3586843" cy="4934128"/>
          </a:xfrm>
        </p:spPr>
        <p:txBody>
          <a:bodyPr>
            <a:noAutofit/>
          </a:bodyPr>
          <a:lstStyle/>
          <a:p>
            <a:pPr marL="0" indent="0">
              <a:lnSpc>
                <a:spcPct val="100000"/>
              </a:lnSpc>
              <a:spcBef>
                <a:spcPts val="0"/>
              </a:spcBef>
              <a:buNone/>
            </a:pPr>
            <a:r>
              <a:rPr lang="sv-SE" b="1" dirty="0">
                <a:solidFill>
                  <a:schemeClr val="accent1"/>
                </a:solidFill>
              </a:rPr>
              <a:t>Förra veckans statistikskörd</a:t>
            </a:r>
          </a:p>
          <a:p>
            <a:pPr>
              <a:lnSpc>
                <a:spcPct val="100000"/>
              </a:lnSpc>
              <a:spcBef>
                <a:spcPts val="200"/>
              </a:spcBef>
              <a:buClr>
                <a:srgbClr val="002C4D"/>
              </a:buClr>
              <a:buFont typeface="Arial" panose="020B0604020202020204" pitchFamily="34" charset="0"/>
              <a:buChar char="›"/>
            </a:pPr>
            <a:endParaRPr lang="sv-SE" sz="1200" b="1" dirty="0">
              <a:solidFill>
                <a:schemeClr val="tx1"/>
              </a:solidFill>
            </a:endParaRPr>
          </a:p>
          <a:p>
            <a:pPr>
              <a:lnSpc>
                <a:spcPct val="100000"/>
              </a:lnSpc>
              <a:spcBef>
                <a:spcPts val="200"/>
              </a:spcBef>
              <a:buClr>
                <a:srgbClr val="002C4D"/>
              </a:buClr>
              <a:buFont typeface="Arial" panose="020B0604020202020204" pitchFamily="34" charset="0"/>
              <a:buChar char="›"/>
            </a:pPr>
            <a:r>
              <a:rPr lang="sv-SE" sz="1200" b="1" dirty="0">
                <a:solidFill>
                  <a:schemeClr val="tx1"/>
                </a:solidFill>
              </a:rPr>
              <a:t>USA:</a:t>
            </a:r>
            <a:endParaRPr lang="sv-SE" sz="1200" dirty="0">
              <a:solidFill>
                <a:schemeClr val="tx1"/>
              </a:solidFill>
            </a:endParaRPr>
          </a:p>
          <a:p>
            <a:pPr>
              <a:lnSpc>
                <a:spcPct val="100000"/>
              </a:lnSpc>
              <a:spcBef>
                <a:spcPts val="200"/>
              </a:spcBef>
              <a:buClr>
                <a:srgbClr val="002C4D"/>
              </a:buClr>
              <a:buFont typeface="Arial" panose="020B0604020202020204" pitchFamily="34" charset="0"/>
              <a:buChar char="›"/>
            </a:pPr>
            <a:r>
              <a:rPr lang="sv-SE" sz="1200" dirty="0">
                <a:solidFill>
                  <a:schemeClr val="tx1"/>
                </a:solidFill>
              </a:rPr>
              <a:t>Högre än väntat: </a:t>
            </a:r>
            <a:r>
              <a:rPr lang="sv-SE" sz="1200" dirty="0" err="1">
                <a:solidFill>
                  <a:schemeClr val="tx1"/>
                </a:solidFill>
              </a:rPr>
              <a:t>Pending</a:t>
            </a:r>
            <a:r>
              <a:rPr lang="sv-SE" sz="1200" dirty="0">
                <a:solidFill>
                  <a:schemeClr val="tx1"/>
                </a:solidFill>
              </a:rPr>
              <a:t> </a:t>
            </a:r>
            <a:r>
              <a:rPr lang="sv-SE" sz="1200" dirty="0" err="1">
                <a:solidFill>
                  <a:schemeClr val="tx1"/>
                </a:solidFill>
              </a:rPr>
              <a:t>Home</a:t>
            </a:r>
            <a:r>
              <a:rPr lang="sv-SE" sz="1200" dirty="0">
                <a:solidFill>
                  <a:schemeClr val="tx1"/>
                </a:solidFill>
              </a:rPr>
              <a:t> </a:t>
            </a:r>
            <a:r>
              <a:rPr lang="sv-SE" sz="1200" dirty="0" err="1">
                <a:solidFill>
                  <a:schemeClr val="tx1"/>
                </a:solidFill>
              </a:rPr>
              <a:t>Sales</a:t>
            </a:r>
            <a:r>
              <a:rPr lang="sv-SE" sz="1200" dirty="0">
                <a:solidFill>
                  <a:schemeClr val="tx1"/>
                </a:solidFill>
              </a:rPr>
              <a:t> </a:t>
            </a:r>
            <a:r>
              <a:rPr lang="sv-SE" sz="1200" dirty="0" err="1">
                <a:solidFill>
                  <a:schemeClr val="tx1"/>
                </a:solidFill>
              </a:rPr>
              <a:t>MoM</a:t>
            </a:r>
            <a:r>
              <a:rPr lang="sv-SE" sz="1200" dirty="0">
                <a:solidFill>
                  <a:schemeClr val="tx1"/>
                </a:solidFill>
              </a:rPr>
              <a:t>, ISM Prices </a:t>
            </a:r>
            <a:r>
              <a:rPr lang="sv-SE" sz="1200" dirty="0" err="1">
                <a:solidFill>
                  <a:schemeClr val="tx1"/>
                </a:solidFill>
              </a:rPr>
              <a:t>Paid</a:t>
            </a:r>
            <a:r>
              <a:rPr lang="sv-SE" sz="1200" dirty="0">
                <a:solidFill>
                  <a:schemeClr val="tx1"/>
                </a:solidFill>
              </a:rPr>
              <a:t>, ISM Services </a:t>
            </a:r>
          </a:p>
          <a:p>
            <a:pPr>
              <a:lnSpc>
                <a:spcPct val="100000"/>
              </a:lnSpc>
              <a:spcBef>
                <a:spcPts val="200"/>
              </a:spcBef>
              <a:buClr>
                <a:srgbClr val="002C4D"/>
              </a:buClr>
              <a:buFont typeface="Arial" panose="020B0604020202020204" pitchFamily="34" charset="0"/>
              <a:buChar char="›"/>
            </a:pPr>
            <a:r>
              <a:rPr lang="sv-SE" sz="1200" dirty="0">
                <a:solidFill>
                  <a:schemeClr val="tx1"/>
                </a:solidFill>
              </a:rPr>
              <a:t>Längre än väntat: Dallas Fed </a:t>
            </a:r>
            <a:r>
              <a:rPr lang="sv-SE" sz="1200" dirty="0" err="1">
                <a:solidFill>
                  <a:schemeClr val="tx1"/>
                </a:solidFill>
              </a:rPr>
              <a:t>Manf</a:t>
            </a:r>
            <a:r>
              <a:rPr lang="sv-SE" sz="1200" dirty="0">
                <a:solidFill>
                  <a:schemeClr val="tx1"/>
                </a:solidFill>
              </a:rPr>
              <a:t>. </a:t>
            </a:r>
            <a:r>
              <a:rPr lang="sv-SE" sz="1200" dirty="0" err="1">
                <a:solidFill>
                  <a:schemeClr val="tx1"/>
                </a:solidFill>
              </a:rPr>
              <a:t>Activity</a:t>
            </a:r>
            <a:endParaRPr lang="sv-SE" sz="1200" dirty="0">
              <a:solidFill>
                <a:schemeClr val="tx1"/>
              </a:solidFill>
            </a:endParaRPr>
          </a:p>
          <a:p>
            <a:pPr>
              <a:lnSpc>
                <a:spcPct val="100000"/>
              </a:lnSpc>
              <a:spcBef>
                <a:spcPts val="200"/>
              </a:spcBef>
              <a:buClr>
                <a:srgbClr val="002C4D"/>
              </a:buClr>
              <a:buFont typeface="Arial" panose="020B0604020202020204" pitchFamily="34" charset="0"/>
              <a:buChar char="›"/>
            </a:pPr>
            <a:r>
              <a:rPr lang="sv-SE" sz="1200" b="1" dirty="0">
                <a:solidFill>
                  <a:schemeClr val="tx1"/>
                </a:solidFill>
              </a:rPr>
              <a:t>Euroområdet:</a:t>
            </a:r>
            <a:endParaRPr lang="sv-SE" sz="1200" dirty="0">
              <a:solidFill>
                <a:schemeClr val="tx1"/>
              </a:solidFill>
            </a:endParaRPr>
          </a:p>
          <a:p>
            <a:pPr>
              <a:lnSpc>
                <a:spcPct val="100000"/>
              </a:lnSpc>
              <a:spcBef>
                <a:spcPts val="200"/>
              </a:spcBef>
              <a:buClr>
                <a:srgbClr val="002C4D"/>
              </a:buClr>
              <a:buFont typeface="Arial" panose="020B0604020202020204" pitchFamily="34" charset="0"/>
              <a:buChar char="›"/>
            </a:pPr>
            <a:r>
              <a:rPr lang="sv-SE" sz="1200" dirty="0">
                <a:solidFill>
                  <a:schemeClr val="tx1"/>
                </a:solidFill>
              </a:rPr>
              <a:t>Högre än väntat: CPI </a:t>
            </a:r>
            <a:r>
              <a:rPr lang="sv-SE" sz="1200" dirty="0" err="1">
                <a:solidFill>
                  <a:schemeClr val="tx1"/>
                </a:solidFill>
              </a:rPr>
              <a:t>Estimate</a:t>
            </a:r>
            <a:r>
              <a:rPr lang="sv-SE" sz="1200" dirty="0">
                <a:solidFill>
                  <a:schemeClr val="tx1"/>
                </a:solidFill>
              </a:rPr>
              <a:t> </a:t>
            </a:r>
            <a:r>
              <a:rPr lang="sv-SE" sz="1200" dirty="0" err="1">
                <a:solidFill>
                  <a:schemeClr val="tx1"/>
                </a:solidFill>
              </a:rPr>
              <a:t>YoY</a:t>
            </a:r>
            <a:endParaRPr lang="sv-SE" sz="1200" dirty="0">
              <a:solidFill>
                <a:schemeClr val="tx1"/>
              </a:solidFill>
            </a:endParaRPr>
          </a:p>
          <a:p>
            <a:pPr>
              <a:lnSpc>
                <a:spcPct val="100000"/>
              </a:lnSpc>
              <a:spcBef>
                <a:spcPts val="200"/>
              </a:spcBef>
              <a:buClr>
                <a:srgbClr val="002C4D"/>
              </a:buClr>
              <a:buFont typeface="Arial" panose="020B0604020202020204" pitchFamily="34" charset="0"/>
              <a:buChar char="›"/>
            </a:pPr>
            <a:r>
              <a:rPr lang="sv-SE" sz="1200" dirty="0">
                <a:solidFill>
                  <a:schemeClr val="tx1"/>
                </a:solidFill>
              </a:rPr>
              <a:t>Lägre än väntat: </a:t>
            </a:r>
            <a:r>
              <a:rPr lang="sv-SE" sz="1200" dirty="0" err="1">
                <a:solidFill>
                  <a:schemeClr val="tx1"/>
                </a:solidFill>
              </a:rPr>
              <a:t>Economic</a:t>
            </a:r>
            <a:r>
              <a:rPr lang="sv-SE" sz="1200" dirty="0">
                <a:solidFill>
                  <a:schemeClr val="tx1"/>
                </a:solidFill>
              </a:rPr>
              <a:t> </a:t>
            </a:r>
            <a:r>
              <a:rPr lang="sv-SE" sz="1200" dirty="0" err="1">
                <a:solidFill>
                  <a:schemeClr val="tx1"/>
                </a:solidFill>
              </a:rPr>
              <a:t>Confidence</a:t>
            </a:r>
            <a:endParaRPr lang="sv-SE" sz="1200" dirty="0">
              <a:solidFill>
                <a:schemeClr val="tx1"/>
              </a:solidFill>
            </a:endParaRPr>
          </a:p>
          <a:p>
            <a:pPr>
              <a:lnSpc>
                <a:spcPct val="100000"/>
              </a:lnSpc>
              <a:spcBef>
                <a:spcPts val="200"/>
              </a:spcBef>
              <a:buClr>
                <a:srgbClr val="002C4D"/>
              </a:buClr>
              <a:buFont typeface="Arial" panose="020B0604020202020204" pitchFamily="34" charset="0"/>
              <a:buChar char="›"/>
            </a:pPr>
            <a:r>
              <a:rPr lang="sv-SE" sz="1200" b="1" dirty="0">
                <a:solidFill>
                  <a:schemeClr val="tx1"/>
                </a:solidFill>
              </a:rPr>
              <a:t>Kina: </a:t>
            </a:r>
          </a:p>
          <a:p>
            <a:pPr>
              <a:lnSpc>
                <a:spcPct val="100000"/>
              </a:lnSpc>
              <a:spcBef>
                <a:spcPts val="200"/>
              </a:spcBef>
              <a:buClr>
                <a:srgbClr val="002C4D"/>
              </a:buClr>
              <a:buFont typeface="Arial" panose="020B0604020202020204" pitchFamily="34" charset="0"/>
              <a:buChar char="›"/>
            </a:pPr>
            <a:r>
              <a:rPr lang="sv-SE" sz="1200" dirty="0">
                <a:solidFill>
                  <a:schemeClr val="tx1"/>
                </a:solidFill>
              </a:rPr>
              <a:t>Högre än väntat: </a:t>
            </a:r>
            <a:r>
              <a:rPr lang="sv-SE" sz="1200" dirty="0" err="1">
                <a:solidFill>
                  <a:schemeClr val="tx1"/>
                </a:solidFill>
              </a:rPr>
              <a:t>Manufacturing</a:t>
            </a:r>
            <a:r>
              <a:rPr lang="sv-SE" sz="1200" dirty="0">
                <a:solidFill>
                  <a:schemeClr val="tx1"/>
                </a:solidFill>
              </a:rPr>
              <a:t> PMI, Non-</a:t>
            </a:r>
            <a:r>
              <a:rPr lang="sv-SE" sz="1200" dirty="0" err="1">
                <a:solidFill>
                  <a:schemeClr val="tx1"/>
                </a:solidFill>
              </a:rPr>
              <a:t>manufacturing</a:t>
            </a:r>
            <a:r>
              <a:rPr lang="sv-SE" sz="1200" dirty="0">
                <a:solidFill>
                  <a:schemeClr val="tx1"/>
                </a:solidFill>
              </a:rPr>
              <a:t> PMI, </a:t>
            </a:r>
            <a:r>
              <a:rPr lang="sv-SE" sz="1200" dirty="0" err="1">
                <a:solidFill>
                  <a:schemeClr val="tx1"/>
                </a:solidFill>
              </a:rPr>
              <a:t>Caixin</a:t>
            </a:r>
            <a:r>
              <a:rPr lang="sv-SE" sz="1200" dirty="0">
                <a:solidFill>
                  <a:schemeClr val="tx1"/>
                </a:solidFill>
              </a:rPr>
              <a:t> China PMI </a:t>
            </a:r>
            <a:r>
              <a:rPr lang="sv-SE" sz="1200" dirty="0" err="1">
                <a:solidFill>
                  <a:schemeClr val="tx1"/>
                </a:solidFill>
              </a:rPr>
              <a:t>Mfg</a:t>
            </a:r>
            <a:r>
              <a:rPr lang="sv-SE" sz="1200" dirty="0">
                <a:solidFill>
                  <a:schemeClr val="tx1"/>
                </a:solidFill>
              </a:rPr>
              <a:t>, </a:t>
            </a:r>
            <a:r>
              <a:rPr lang="sv-SE" sz="1200" dirty="0" err="1">
                <a:solidFill>
                  <a:schemeClr val="tx1"/>
                </a:solidFill>
              </a:rPr>
              <a:t>Caixin</a:t>
            </a:r>
            <a:r>
              <a:rPr lang="sv-SE" sz="1200" dirty="0">
                <a:solidFill>
                  <a:schemeClr val="tx1"/>
                </a:solidFill>
              </a:rPr>
              <a:t> China PMI Services</a:t>
            </a:r>
          </a:p>
          <a:p>
            <a:pPr>
              <a:lnSpc>
                <a:spcPct val="100000"/>
              </a:lnSpc>
              <a:spcBef>
                <a:spcPts val="200"/>
              </a:spcBef>
              <a:buClr>
                <a:srgbClr val="002C4D"/>
              </a:buClr>
              <a:buFont typeface="Arial" panose="020B0604020202020204" pitchFamily="34" charset="0"/>
              <a:buChar char="›"/>
            </a:pPr>
            <a:endParaRPr lang="en-GB" sz="1200" dirty="0">
              <a:solidFill>
                <a:schemeClr val="tx1"/>
              </a:solidFill>
            </a:endParaRPr>
          </a:p>
          <a:p>
            <a:pPr>
              <a:lnSpc>
                <a:spcPct val="100000"/>
              </a:lnSpc>
              <a:spcBef>
                <a:spcPts val="200"/>
              </a:spcBef>
              <a:buClr>
                <a:srgbClr val="002C4D"/>
              </a:buClr>
              <a:buFont typeface="Arial" panose="020B0604020202020204" pitchFamily="34" charset="0"/>
              <a:buChar char="›"/>
            </a:pPr>
            <a:endParaRPr lang="sv-SE" sz="1200" dirty="0">
              <a:solidFill>
                <a:schemeClr val="tx1"/>
              </a:solidFill>
            </a:endParaRPr>
          </a:p>
          <a:p>
            <a:pPr marL="0" indent="0">
              <a:lnSpc>
                <a:spcPct val="100000"/>
              </a:lnSpc>
              <a:spcBef>
                <a:spcPts val="200"/>
              </a:spcBef>
              <a:buClr>
                <a:srgbClr val="002C4D"/>
              </a:buClr>
              <a:buNone/>
            </a:pPr>
            <a:endParaRPr lang="sv-SE" sz="1200" dirty="0">
              <a:solidFill>
                <a:schemeClr val="tx1"/>
              </a:solidFill>
            </a:endParaRPr>
          </a:p>
        </p:txBody>
      </p:sp>
      <p:sp>
        <p:nvSpPr>
          <p:cNvPr id="3" name="Slide Number Placeholder 2"/>
          <p:cNvSpPr>
            <a:spLocks noGrp="1"/>
          </p:cNvSpPr>
          <p:nvPr>
            <p:ph type="sldNum" sz="quarter" idx="4"/>
          </p:nvPr>
        </p:nvSpPr>
        <p:spPr/>
        <p:txBody>
          <a:bodyPr/>
          <a:lstStyle/>
          <a:p>
            <a:fld id="{E8F40506-5325-4191-9AF6-E168847903A5}" type="slidenum">
              <a:rPr lang="sv-SE" smtClean="0"/>
              <a:pPr/>
              <a:t>3</a:t>
            </a:fld>
            <a:endParaRPr lang="sv-SE"/>
          </a:p>
        </p:txBody>
      </p:sp>
      <p:cxnSp>
        <p:nvCxnSpPr>
          <p:cNvPr id="28" name="Straight Connector 27"/>
          <p:cNvCxnSpPr/>
          <p:nvPr/>
        </p:nvCxnSpPr>
        <p:spPr>
          <a:xfrm flipH="1" flipV="1">
            <a:off x="468312" y="1025267"/>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24400" y="1114185"/>
            <a:ext cx="3951288" cy="4851992"/>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14" name="Slide Number Placeholder 2"/>
          <p:cNvSpPr txBox="1">
            <a:spLocks/>
          </p:cNvSpPr>
          <p:nvPr/>
        </p:nvSpPr>
        <p:spPr>
          <a:xfrm>
            <a:off x="4562088" y="6544578"/>
            <a:ext cx="360000" cy="262800"/>
          </a:xfrm>
          <a:prstGeom prst="rect">
            <a:avLst/>
          </a:prstGeom>
        </p:spPr>
        <p:txBody>
          <a:bodyPr vert="horz" lIns="91440" tIns="45720" rIns="91440" bIns="45720" rtlCol="0" anchor="ctr"/>
          <a:lstStyle>
            <a:defPPr>
              <a:defRPr lang="sv-SE"/>
            </a:defPPr>
            <a:lvl1pPr algn="ctr" rtl="0" eaLnBrk="0" fontAlgn="base" hangingPunct="0">
              <a:lnSpc>
                <a:spcPct val="110000"/>
              </a:lnSpc>
              <a:spcBef>
                <a:spcPct val="50000"/>
              </a:spcBef>
              <a:spcAft>
                <a:spcPct val="0"/>
              </a:spcAft>
              <a:defRPr sz="800" kern="1200">
                <a:solidFill>
                  <a:srgbClr val="4A4A49"/>
                </a:solidFill>
                <a:latin typeface="Arial" charset="0"/>
                <a:ea typeface="+mn-ea"/>
                <a:cs typeface="+mn-cs"/>
              </a:defRPr>
            </a:lvl1pPr>
            <a:lvl2pPr marL="4572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2pPr>
            <a:lvl3pPr marL="9144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3pPr>
            <a:lvl4pPr marL="13716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4pPr>
            <a:lvl5pPr marL="18288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5pPr>
            <a:lvl6pPr marL="2286000" algn="l" defTabSz="914400" rtl="0" eaLnBrk="1" latinLnBrk="0" hangingPunct="1">
              <a:defRPr sz="1200" kern="1200">
                <a:solidFill>
                  <a:schemeClr val="tx2"/>
                </a:solidFill>
                <a:latin typeface="Arial" charset="0"/>
                <a:ea typeface="+mn-ea"/>
                <a:cs typeface="+mn-cs"/>
              </a:defRPr>
            </a:lvl6pPr>
            <a:lvl7pPr marL="2743200" algn="l" defTabSz="914400" rtl="0" eaLnBrk="1" latinLnBrk="0" hangingPunct="1">
              <a:defRPr sz="1200" kern="1200">
                <a:solidFill>
                  <a:schemeClr val="tx2"/>
                </a:solidFill>
                <a:latin typeface="Arial" charset="0"/>
                <a:ea typeface="+mn-ea"/>
                <a:cs typeface="+mn-cs"/>
              </a:defRPr>
            </a:lvl7pPr>
            <a:lvl8pPr marL="3200400" algn="l" defTabSz="914400" rtl="0" eaLnBrk="1" latinLnBrk="0" hangingPunct="1">
              <a:defRPr sz="1200" kern="1200">
                <a:solidFill>
                  <a:schemeClr val="tx2"/>
                </a:solidFill>
                <a:latin typeface="Arial" charset="0"/>
                <a:ea typeface="+mn-ea"/>
                <a:cs typeface="+mn-cs"/>
              </a:defRPr>
            </a:lvl8pPr>
            <a:lvl9pPr marL="3657600" algn="l" defTabSz="914400" rtl="0" eaLnBrk="1" latinLnBrk="0" hangingPunct="1">
              <a:defRPr sz="1200" kern="1200">
                <a:solidFill>
                  <a:schemeClr val="tx2"/>
                </a:solidFill>
                <a:latin typeface="Arial" charset="0"/>
                <a:ea typeface="+mn-ea"/>
                <a:cs typeface="+mn-cs"/>
              </a:defRPr>
            </a:lvl9pPr>
          </a:lstStyle>
          <a:p>
            <a:fld id="{E8F40506-5325-4191-9AF6-E168847903A5}" type="slidenum">
              <a:rPr lang="sv-SE" smtClean="0"/>
              <a:pPr/>
              <a:t>3</a:t>
            </a:fld>
            <a:endParaRPr lang="sv-SE"/>
          </a:p>
        </p:txBody>
      </p:sp>
      <p:sp>
        <p:nvSpPr>
          <p:cNvPr id="19" name="Rectangle 3"/>
          <p:cNvSpPr>
            <a:spLocks noGrp="1" noChangeArrowheads="1"/>
          </p:cNvSpPr>
          <p:nvPr>
            <p:ph sz="half" idx="1"/>
          </p:nvPr>
        </p:nvSpPr>
        <p:spPr>
          <a:xfrm>
            <a:off x="5072518" y="1062381"/>
            <a:ext cx="3440112" cy="5330825"/>
          </a:xfrm>
        </p:spPr>
        <p:txBody>
          <a:bodyPr>
            <a:normAutofit/>
          </a:bodyPr>
          <a:lstStyle/>
          <a:p>
            <a:pPr marL="0" indent="0">
              <a:buNone/>
            </a:pPr>
            <a:r>
              <a:rPr lang="sv-SE" b="1" dirty="0">
                <a:solidFill>
                  <a:schemeClr val="accent1"/>
                </a:solidFill>
              </a:rPr>
              <a:t>Centralbanker &amp; nyheter</a:t>
            </a:r>
          </a:p>
          <a:p>
            <a:pPr marL="0" indent="0">
              <a:lnSpc>
                <a:spcPct val="100000"/>
              </a:lnSpc>
              <a:spcBef>
                <a:spcPts val="200"/>
              </a:spcBef>
              <a:buClr>
                <a:srgbClr val="002C4D"/>
              </a:buClr>
              <a:buNone/>
            </a:pPr>
            <a:endParaRPr lang="sv-SE" sz="1200" b="1" dirty="0">
              <a:solidFill>
                <a:schemeClr val="tx1"/>
              </a:solidFill>
            </a:endParaRPr>
          </a:p>
          <a:p>
            <a:pPr>
              <a:lnSpc>
                <a:spcPct val="100000"/>
              </a:lnSpc>
              <a:spcBef>
                <a:spcPts val="200"/>
              </a:spcBef>
              <a:buClr>
                <a:srgbClr val="002C4D"/>
              </a:buClr>
              <a:buFont typeface="Arial" panose="020B0604020202020204" pitchFamily="34" charset="0"/>
              <a:buChar char="›"/>
            </a:pPr>
            <a:endParaRPr lang="sv-SE" sz="1200" dirty="0">
              <a:solidFill>
                <a:schemeClr val="tx1"/>
              </a:solidFill>
            </a:endParaRPr>
          </a:p>
          <a:p>
            <a:pPr marL="0" indent="0">
              <a:lnSpc>
                <a:spcPct val="100000"/>
              </a:lnSpc>
              <a:spcBef>
                <a:spcPts val="200"/>
              </a:spcBef>
              <a:buClr>
                <a:srgbClr val="002C4D"/>
              </a:buClr>
              <a:buNone/>
            </a:pPr>
            <a:endParaRPr lang="sv-SE" sz="1200" dirty="0">
              <a:solidFill>
                <a:srgbClr val="FF0000"/>
              </a:solidFill>
            </a:endParaRPr>
          </a:p>
        </p:txBody>
      </p:sp>
      <p:sp>
        <p:nvSpPr>
          <p:cNvPr id="10" name="Rectangle 3"/>
          <p:cNvSpPr>
            <a:spLocks noGrp="1" noChangeArrowheads="1"/>
          </p:cNvSpPr>
          <p:nvPr>
            <p:ph sz="half" idx="1"/>
          </p:nvPr>
        </p:nvSpPr>
        <p:spPr>
          <a:xfrm>
            <a:off x="4963660" y="1299983"/>
            <a:ext cx="3440112" cy="5950407"/>
          </a:xfrm>
        </p:spPr>
        <p:txBody>
          <a:bodyPr>
            <a:noAutofit/>
          </a:bodyPr>
          <a:lstStyle/>
          <a:p>
            <a:r>
              <a:rPr lang="sv-SE" sz="1400" dirty="0">
                <a:latin typeface="Calibri" panose="020F0502020204030204" pitchFamily="34" charset="0"/>
              </a:rPr>
              <a:t>Näringslivet säger ja till att införa euron i Sverige - En majoritet av näringslivets toppar vill införa euron i Sverige, enligt DI:s barometer. </a:t>
            </a:r>
          </a:p>
          <a:p>
            <a:r>
              <a:rPr lang="sv-SE" sz="1400" dirty="0">
                <a:latin typeface="Calibri" panose="020F0502020204030204" pitchFamily="34" charset="0"/>
              </a:rPr>
              <a:t>Konkurserna i Sverige når högsta nivån på tio år - 545 svenska aktiebolag gick i konkurs under februari, enligt kredithanteringsföretaget </a:t>
            </a:r>
            <a:r>
              <a:rPr lang="sv-SE" sz="1400" dirty="0" err="1">
                <a:latin typeface="Calibri" panose="020F0502020204030204" pitchFamily="34" charset="0"/>
              </a:rPr>
              <a:t>Creditsafe</a:t>
            </a:r>
            <a:r>
              <a:rPr lang="sv-SE" sz="1400" dirty="0">
                <a:latin typeface="Calibri" panose="020F0502020204030204" pitchFamily="34" charset="0"/>
              </a:rPr>
              <a:t>.</a:t>
            </a:r>
          </a:p>
          <a:p>
            <a:r>
              <a:rPr lang="sv-SE" sz="1400" dirty="0">
                <a:latin typeface="Calibri" panose="020F0502020204030204" pitchFamily="34" charset="0"/>
              </a:rPr>
              <a:t>Bank </a:t>
            </a:r>
            <a:r>
              <a:rPr lang="sv-SE" sz="1400" dirty="0" err="1">
                <a:latin typeface="Calibri" panose="020F0502020204030204" pitchFamily="34" charset="0"/>
              </a:rPr>
              <a:t>of</a:t>
            </a:r>
            <a:r>
              <a:rPr lang="sv-SE" sz="1400" dirty="0">
                <a:latin typeface="Calibri" panose="020F0502020204030204" pitchFamily="34" charset="0"/>
              </a:rPr>
              <a:t> England: Brittiska företag väntas höja sina priser och löner mindre aggressivt, enligt den senaste företagsundersökningen från Bank </a:t>
            </a:r>
            <a:r>
              <a:rPr lang="sv-SE" sz="1400" dirty="0" err="1">
                <a:latin typeface="Calibri" panose="020F0502020204030204" pitchFamily="34" charset="0"/>
              </a:rPr>
              <a:t>of</a:t>
            </a:r>
            <a:r>
              <a:rPr lang="sv-SE" sz="1400" dirty="0">
                <a:latin typeface="Calibri" panose="020F0502020204030204" pitchFamily="34" charset="0"/>
              </a:rPr>
              <a:t> England. </a:t>
            </a:r>
          </a:p>
          <a:p>
            <a:r>
              <a:rPr lang="sv-SE" sz="1400" dirty="0">
                <a:latin typeface="Calibri" panose="020F0502020204030204" pitchFamily="34" charset="0"/>
              </a:rPr>
              <a:t>Bostadspriserna steg i februari, enligt data från </a:t>
            </a:r>
            <a:r>
              <a:rPr lang="sv-SE" sz="1400" dirty="0" err="1">
                <a:latin typeface="Calibri" panose="020F0502020204030204" pitchFamily="34" charset="0"/>
              </a:rPr>
              <a:t>Booli</a:t>
            </a:r>
            <a:r>
              <a:rPr lang="sv-SE" sz="1400" dirty="0">
                <a:latin typeface="Calibri" panose="020F0502020204030204" pitchFamily="34" charset="0"/>
              </a:rPr>
              <a:t>/SBAB. Bostadspriserna ökade med i genomsnitt 1,8 procent i Sverige i februari. </a:t>
            </a:r>
          </a:p>
        </p:txBody>
      </p:sp>
    </p:spTree>
    <p:extLst>
      <p:ext uri="{BB962C8B-B14F-4D97-AF65-F5344CB8AC3E}">
        <p14:creationId xmlns:p14="http://schemas.microsoft.com/office/powerpoint/2010/main" val="29007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312" y="1062381"/>
            <a:ext cx="3951288" cy="4940909"/>
          </a:xfrm>
          <a:prstGeom prst="rect">
            <a:avLst/>
          </a:prstGeom>
          <a:solidFill>
            <a:srgbClr val="CCDBE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6" name="Rectangle 2"/>
          <p:cNvSpPr>
            <a:spLocks noGrp="1" noChangeArrowheads="1"/>
          </p:cNvSpPr>
          <p:nvPr>
            <p:ph type="title"/>
          </p:nvPr>
        </p:nvSpPr>
        <p:spPr>
          <a:xfrm>
            <a:off x="468312" y="475200"/>
            <a:ext cx="8207376" cy="720000"/>
          </a:xfrm>
        </p:spPr>
        <p:txBody>
          <a:bodyPr>
            <a:normAutofit/>
          </a:bodyPr>
          <a:lstStyle/>
          <a:p>
            <a:r>
              <a:rPr lang="sv-SE" sz="3200" dirty="0"/>
              <a:t>MARKNADEN</a:t>
            </a:r>
          </a:p>
        </p:txBody>
      </p:sp>
      <p:sp>
        <p:nvSpPr>
          <p:cNvPr id="11267" name="Rectangle 3"/>
          <p:cNvSpPr>
            <a:spLocks noGrp="1" noChangeArrowheads="1"/>
          </p:cNvSpPr>
          <p:nvPr>
            <p:ph sz="half" idx="1"/>
          </p:nvPr>
        </p:nvSpPr>
        <p:spPr>
          <a:xfrm>
            <a:off x="626156" y="803577"/>
            <a:ext cx="3531174" cy="5330825"/>
          </a:xfrm>
        </p:spPr>
        <p:txBody>
          <a:bodyPr>
            <a:normAutofit/>
          </a:bodyPr>
          <a:lstStyle/>
          <a:p>
            <a:pPr lvl="1">
              <a:buNone/>
            </a:pPr>
            <a:endParaRPr lang="sv-SE" sz="1600" dirty="0">
              <a:solidFill>
                <a:schemeClr val="tx1"/>
              </a:solidFill>
            </a:endParaRPr>
          </a:p>
          <a:p>
            <a:pPr marL="0" indent="0">
              <a:buNone/>
            </a:pPr>
            <a:r>
              <a:rPr lang="sv-SE" b="1" dirty="0">
                <a:solidFill>
                  <a:schemeClr val="accent1"/>
                </a:solidFill>
              </a:rPr>
              <a:t>Sedan fredag 16:15</a:t>
            </a:r>
          </a:p>
          <a:p>
            <a:pPr>
              <a:lnSpc>
                <a:spcPct val="250000"/>
              </a:lnSpc>
              <a:buClr>
                <a:srgbClr val="002C4D"/>
              </a:buClr>
              <a:buFont typeface="Arial" panose="020B0604020202020204" pitchFamily="34" charset="0"/>
              <a:buChar char="›"/>
            </a:pPr>
            <a:r>
              <a:rPr lang="sv-SE" sz="1400" b="1" dirty="0">
                <a:solidFill>
                  <a:schemeClr val="tx1"/>
                </a:solidFill>
              </a:rPr>
              <a:t>Aktier: Något högre</a:t>
            </a:r>
          </a:p>
          <a:p>
            <a:pPr>
              <a:lnSpc>
                <a:spcPct val="250000"/>
              </a:lnSpc>
              <a:buClr>
                <a:srgbClr val="002C4D"/>
              </a:buClr>
              <a:buFont typeface="Arial" panose="020B0604020202020204" pitchFamily="34" charset="0"/>
              <a:buChar char="›"/>
            </a:pPr>
            <a:r>
              <a:rPr lang="sv-SE" sz="1400" b="1" dirty="0">
                <a:solidFill>
                  <a:schemeClr val="tx1"/>
                </a:solidFill>
              </a:rPr>
              <a:t>Räntor: Lägre i USD</a:t>
            </a:r>
          </a:p>
          <a:p>
            <a:pPr>
              <a:lnSpc>
                <a:spcPct val="250000"/>
              </a:lnSpc>
              <a:buClr>
                <a:srgbClr val="002C4D"/>
              </a:buClr>
              <a:buFont typeface="Arial" panose="020B0604020202020204" pitchFamily="34" charset="0"/>
              <a:buChar char="›"/>
            </a:pPr>
            <a:r>
              <a:rPr lang="sv-SE" sz="1400" b="1" dirty="0">
                <a:solidFill>
                  <a:schemeClr val="tx1"/>
                </a:solidFill>
              </a:rPr>
              <a:t>FX: Marginellt svagare USD</a:t>
            </a:r>
          </a:p>
          <a:p>
            <a:pPr>
              <a:lnSpc>
                <a:spcPct val="250000"/>
              </a:lnSpc>
              <a:buClr>
                <a:srgbClr val="002C4D"/>
              </a:buClr>
              <a:buFont typeface="Arial" panose="020B0604020202020204" pitchFamily="34" charset="0"/>
              <a:buChar char="›"/>
            </a:pPr>
            <a:r>
              <a:rPr lang="sv-SE" sz="1400" b="1" dirty="0">
                <a:solidFill>
                  <a:schemeClr val="tx1"/>
                </a:solidFill>
              </a:rPr>
              <a:t>Råvaror: Koppar något lägre</a:t>
            </a:r>
          </a:p>
        </p:txBody>
      </p:sp>
      <p:sp>
        <p:nvSpPr>
          <p:cNvPr id="3" name="Slide Number Placeholder 2"/>
          <p:cNvSpPr>
            <a:spLocks noGrp="1"/>
          </p:cNvSpPr>
          <p:nvPr>
            <p:ph type="sldNum" sz="quarter" idx="4"/>
          </p:nvPr>
        </p:nvSpPr>
        <p:spPr/>
        <p:txBody>
          <a:bodyPr/>
          <a:lstStyle/>
          <a:p>
            <a:fld id="{E8F40506-5325-4191-9AF6-E168847903A5}" type="slidenum">
              <a:rPr lang="sv-SE" smtClean="0"/>
              <a:pPr/>
              <a:t>4</a:t>
            </a:fld>
            <a:endParaRPr lang="sv-SE"/>
          </a:p>
        </p:txBody>
      </p:sp>
      <p:cxnSp>
        <p:nvCxnSpPr>
          <p:cNvPr id="28" name="Straight Connector 27"/>
          <p:cNvCxnSpPr/>
          <p:nvPr/>
        </p:nvCxnSpPr>
        <p:spPr>
          <a:xfrm flipH="1" flipV="1">
            <a:off x="468312" y="1025267"/>
            <a:ext cx="8207376" cy="37114"/>
          </a:xfrm>
          <a:prstGeom prst="line">
            <a:avLst/>
          </a:prstGeom>
          <a:ln w="111125">
            <a:solidFill>
              <a:schemeClr val="tx2"/>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096" y="389299"/>
            <a:ext cx="523336" cy="523336"/>
          </a:xfrm>
          <a:prstGeom prst="rect">
            <a:avLst/>
          </a:prstGeom>
        </p:spPr>
      </p:pic>
      <p:pic>
        <p:nvPicPr>
          <p:cNvPr id="2" name="Picture 1">
            <a:extLst>
              <a:ext uri="{FF2B5EF4-FFF2-40B4-BE49-F238E27FC236}">
                <a16:creationId xmlns:a16="http://schemas.microsoft.com/office/drawing/2014/main" id="{C52523AE-0C83-F0A9-1C75-63142A3ECAAE}"/>
              </a:ext>
            </a:extLst>
          </p:cNvPr>
          <p:cNvPicPr>
            <a:picLocks noChangeAspect="1"/>
          </p:cNvPicPr>
          <p:nvPr/>
        </p:nvPicPr>
        <p:blipFill>
          <a:blip r:embed="rId4"/>
          <a:stretch>
            <a:fillRect/>
          </a:stretch>
        </p:blipFill>
        <p:spPr>
          <a:xfrm>
            <a:off x="4405591" y="1099495"/>
            <a:ext cx="4578818" cy="4733238"/>
          </a:xfrm>
          <a:prstGeom prst="rect">
            <a:avLst/>
          </a:prstGeom>
        </p:spPr>
      </p:pic>
    </p:spTree>
    <p:extLst>
      <p:ext uri="{BB962C8B-B14F-4D97-AF65-F5344CB8AC3E}">
        <p14:creationId xmlns:p14="http://schemas.microsoft.com/office/powerpoint/2010/main" val="379176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US 10y </a:t>
            </a:r>
            <a:endParaRPr lang="en-US" dirty="0"/>
          </a:p>
        </p:txBody>
      </p:sp>
      <p:sp>
        <p:nvSpPr>
          <p:cNvPr id="4" name="Slide Number Placeholder 3"/>
          <p:cNvSpPr>
            <a:spLocks noGrp="1"/>
          </p:cNvSpPr>
          <p:nvPr>
            <p:ph type="sldNum" sz="quarter" idx="4"/>
          </p:nvPr>
        </p:nvSpPr>
        <p:spPr>
          <a:prstGeom prst="rect">
            <a:avLst/>
          </a:prstGeom>
        </p:spPr>
        <p:txBody>
          <a:bodyPr/>
          <a:lstStyle/>
          <a:p>
            <a:fld id="{461D727D-829C-4414-B3DC-44FBDE6361AF}" type="slidenum">
              <a:rPr lang="sv-SE" smtClean="0"/>
              <a:t>5</a:t>
            </a:fld>
            <a:endParaRPr lang="sv-SE"/>
          </a:p>
        </p:txBody>
      </p:sp>
      <p:graphicFrame>
        <p:nvGraphicFramePr>
          <p:cNvPr id="5" name="Object 4"/>
          <p:cNvGraphicFramePr>
            <a:graphicFrameLocks noChangeAspect="1"/>
          </p:cNvGraphicFramePr>
          <p:nvPr>
            <p:extLst>
              <p:ext uri="{D42A27DB-BD31-4B8C-83A1-F6EECF244321}">
                <p14:modId xmlns:p14="http://schemas.microsoft.com/office/powerpoint/2010/main" val="3574196144"/>
              </p:ext>
            </p:extLst>
          </p:nvPr>
        </p:nvGraphicFramePr>
        <p:xfrm>
          <a:off x="5285057" y="645438"/>
          <a:ext cx="3586162" cy="2695575"/>
        </p:xfrm>
        <a:graphic>
          <a:graphicData uri="http://schemas.openxmlformats.org/presentationml/2006/ole">
            <mc:AlternateContent xmlns:mc="http://schemas.openxmlformats.org/markup-compatibility/2006">
              <mc:Choice xmlns:v="urn:schemas-microsoft-com:vml" Requires="v">
                <p:oleObj name="Macrobond document" r:id="rId3" imgW="3808476" imgH="2861777" progId="Mbnd.mbnd">
                  <p:embed/>
                </p:oleObj>
              </mc:Choice>
              <mc:Fallback>
                <p:oleObj name="Macrobond document" r:id="rId3" imgW="3808476" imgH="2861777" progId="Mbnd.mbnd">
                  <p:embed/>
                  <p:pic>
                    <p:nvPicPr>
                      <p:cNvPr id="5" name="Object 4"/>
                      <p:cNvPicPr/>
                      <p:nvPr/>
                    </p:nvPicPr>
                    <p:blipFill>
                      <a:blip r:embed="rId4"/>
                      <a:stretch>
                        <a:fillRect/>
                      </a:stretch>
                    </p:blipFill>
                    <p:spPr>
                      <a:xfrm>
                        <a:off x="5285057" y="645438"/>
                        <a:ext cx="3586162" cy="26955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10863233"/>
              </p:ext>
            </p:extLst>
          </p:nvPr>
        </p:nvGraphicFramePr>
        <p:xfrm>
          <a:off x="5285057" y="3766902"/>
          <a:ext cx="3598449" cy="2704461"/>
        </p:xfrm>
        <a:graphic>
          <a:graphicData uri="http://schemas.openxmlformats.org/presentationml/2006/ole">
            <mc:AlternateContent xmlns:mc="http://schemas.openxmlformats.org/markup-compatibility/2006">
              <mc:Choice xmlns:v="urn:schemas-microsoft-com:vml" Requires="v">
                <p:oleObj name="Macrobond document" r:id="rId5" imgW="3808476" imgH="2861777" progId="Mbnd.mbnd">
                  <p:embed/>
                </p:oleObj>
              </mc:Choice>
              <mc:Fallback>
                <p:oleObj name="Macrobond document" r:id="rId5" imgW="3808476" imgH="2861777" progId="Mbnd.mbnd">
                  <p:embed/>
                  <p:pic>
                    <p:nvPicPr>
                      <p:cNvPr id="6" name="Object 5"/>
                      <p:cNvPicPr/>
                      <p:nvPr/>
                    </p:nvPicPr>
                    <p:blipFill>
                      <a:blip r:embed="rId6"/>
                      <a:stretch>
                        <a:fillRect/>
                      </a:stretch>
                    </p:blipFill>
                    <p:spPr>
                      <a:xfrm>
                        <a:off x="5285057" y="3766902"/>
                        <a:ext cx="3598449" cy="270446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56445005"/>
              </p:ext>
            </p:extLst>
          </p:nvPr>
        </p:nvGraphicFramePr>
        <p:xfrm>
          <a:off x="208065" y="1993226"/>
          <a:ext cx="4028229" cy="3027468"/>
        </p:xfrm>
        <a:graphic>
          <a:graphicData uri="http://schemas.openxmlformats.org/presentationml/2006/ole">
            <mc:AlternateContent xmlns:mc="http://schemas.openxmlformats.org/markup-compatibility/2006">
              <mc:Choice xmlns:v="urn:schemas-microsoft-com:vml" Requires="v">
                <p:oleObj name="Macrobond document" r:id="rId7" imgW="3808476" imgH="2861777" progId="Mbnd.mbnd">
                  <p:embed/>
                </p:oleObj>
              </mc:Choice>
              <mc:Fallback>
                <p:oleObj name="Macrobond document" r:id="rId7" imgW="3808476" imgH="2861777" progId="Mbnd.mbnd">
                  <p:embed/>
                  <p:pic>
                    <p:nvPicPr>
                      <p:cNvPr id="7" name="Object 6"/>
                      <p:cNvPicPr/>
                      <p:nvPr/>
                    </p:nvPicPr>
                    <p:blipFill>
                      <a:blip r:embed="rId8"/>
                      <a:stretch>
                        <a:fillRect/>
                      </a:stretch>
                    </p:blipFill>
                    <p:spPr>
                      <a:xfrm>
                        <a:off x="208065" y="1993226"/>
                        <a:ext cx="4028229" cy="3027468"/>
                      </a:xfrm>
                      <a:prstGeom prst="rect">
                        <a:avLst/>
                      </a:prstGeom>
                    </p:spPr>
                  </p:pic>
                </p:oleObj>
              </mc:Fallback>
            </mc:AlternateContent>
          </a:graphicData>
        </a:graphic>
      </p:graphicFrame>
      <p:cxnSp>
        <p:nvCxnSpPr>
          <p:cNvPr id="9" name="Straight Arrow Connector 8"/>
          <p:cNvCxnSpPr/>
          <p:nvPr/>
        </p:nvCxnSpPr>
        <p:spPr>
          <a:xfrm flipV="1">
            <a:off x="4431824" y="2427343"/>
            <a:ext cx="724766" cy="54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9995" y="3766902"/>
            <a:ext cx="806595" cy="61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US10y </a:t>
            </a:r>
            <a:r>
              <a:rPr lang="sv-SE" dirty="0" err="1"/>
              <a:t>breakeven</a:t>
            </a:r>
            <a:r>
              <a:rPr lang="sv-SE" dirty="0"/>
              <a:t> vs realränta och börsen</a:t>
            </a:r>
          </a:p>
        </p:txBody>
      </p:sp>
      <p:sp>
        <p:nvSpPr>
          <p:cNvPr id="5" name="Date Placeholder 4"/>
          <p:cNvSpPr>
            <a:spLocks noGrp="1"/>
          </p:cNvSpPr>
          <p:nvPr>
            <p:ph type="dt" sz="half" idx="10"/>
          </p:nvPr>
        </p:nvSpPr>
        <p:spPr/>
        <p:txBody>
          <a:bodyPr/>
          <a:lstStyle/>
          <a:p>
            <a:fld id="{0E8EF06D-C904-43C1-B176-2B4749B4856A}" type="datetime1">
              <a:rPr lang="sv-SE" smtClean="0"/>
              <a:t>2023-03-06</a:t>
            </a:fld>
            <a:endParaRPr lang="sv-SE"/>
          </a:p>
        </p:txBody>
      </p:sp>
      <p:graphicFrame>
        <p:nvGraphicFramePr>
          <p:cNvPr id="6" name="Object 5"/>
          <p:cNvGraphicFramePr>
            <a:graphicFrameLocks noChangeAspect="1"/>
          </p:cNvGraphicFramePr>
          <p:nvPr>
            <p:extLst>
              <p:ext uri="{D42A27DB-BD31-4B8C-83A1-F6EECF244321}">
                <p14:modId xmlns:p14="http://schemas.microsoft.com/office/powerpoint/2010/main" val="2151921675"/>
              </p:ext>
            </p:extLst>
          </p:nvPr>
        </p:nvGraphicFramePr>
        <p:xfrm>
          <a:off x="1410161" y="1553378"/>
          <a:ext cx="5864940" cy="4407873"/>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6" name="Object 5"/>
                      <p:cNvPicPr/>
                      <p:nvPr/>
                    </p:nvPicPr>
                    <p:blipFill>
                      <a:blip r:embed="rId3"/>
                      <a:stretch>
                        <a:fillRect/>
                      </a:stretch>
                    </p:blipFill>
                    <p:spPr>
                      <a:xfrm>
                        <a:off x="1410161" y="1553378"/>
                        <a:ext cx="5864940" cy="4407873"/>
                      </a:xfrm>
                      <a:prstGeom prst="rect">
                        <a:avLst/>
                      </a:prstGeom>
                    </p:spPr>
                  </p:pic>
                </p:oleObj>
              </mc:Fallback>
            </mc:AlternateContent>
          </a:graphicData>
        </a:graphic>
      </p:graphicFrame>
    </p:spTree>
    <p:extLst>
      <p:ext uri="{BB962C8B-B14F-4D97-AF65-F5344CB8AC3E}">
        <p14:creationId xmlns:p14="http://schemas.microsoft.com/office/powerpoint/2010/main" val="229495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3774-31A7-38B4-0936-448A3D3C2D1A}"/>
              </a:ext>
            </a:extLst>
          </p:cNvPr>
          <p:cNvSpPr>
            <a:spLocks noGrp="1"/>
          </p:cNvSpPr>
          <p:nvPr>
            <p:ph type="title"/>
          </p:nvPr>
        </p:nvSpPr>
        <p:spPr/>
        <p:txBody>
          <a:bodyPr/>
          <a:lstStyle/>
          <a:p>
            <a:r>
              <a:rPr lang="sv-SE" dirty="0"/>
              <a:t>Värdeaktier vs tillväxtaktier</a:t>
            </a:r>
          </a:p>
        </p:txBody>
      </p:sp>
      <p:graphicFrame>
        <p:nvGraphicFramePr>
          <p:cNvPr id="4" name="Object 3">
            <a:extLst>
              <a:ext uri="{FF2B5EF4-FFF2-40B4-BE49-F238E27FC236}">
                <a16:creationId xmlns:a16="http://schemas.microsoft.com/office/drawing/2014/main" id="{6515DB85-CF14-5483-E8D9-7E30DB92967A}"/>
              </a:ext>
            </a:extLst>
          </p:cNvPr>
          <p:cNvGraphicFramePr>
            <a:graphicFrameLocks noChangeAspect="1"/>
          </p:cNvGraphicFramePr>
          <p:nvPr>
            <p:extLst>
              <p:ext uri="{D42A27DB-BD31-4B8C-83A1-F6EECF244321}">
                <p14:modId xmlns:p14="http://schemas.microsoft.com/office/powerpoint/2010/main" val="718930318"/>
              </p:ext>
            </p:extLst>
          </p:nvPr>
        </p:nvGraphicFramePr>
        <p:xfrm>
          <a:off x="1568991" y="1460810"/>
          <a:ext cx="6006018" cy="4513902"/>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0" name=""/>
                      <p:cNvPicPr/>
                      <p:nvPr/>
                    </p:nvPicPr>
                    <p:blipFill>
                      <a:blip r:embed="rId3"/>
                      <a:stretch>
                        <a:fillRect/>
                      </a:stretch>
                    </p:blipFill>
                    <p:spPr>
                      <a:xfrm>
                        <a:off x="1568991" y="1460810"/>
                        <a:ext cx="6006018" cy="4513902"/>
                      </a:xfrm>
                      <a:prstGeom prst="rect">
                        <a:avLst/>
                      </a:prstGeom>
                    </p:spPr>
                  </p:pic>
                </p:oleObj>
              </mc:Fallback>
            </mc:AlternateContent>
          </a:graphicData>
        </a:graphic>
      </p:graphicFrame>
    </p:spTree>
    <p:extLst>
      <p:ext uri="{BB962C8B-B14F-4D97-AF65-F5344CB8AC3E}">
        <p14:creationId xmlns:p14="http://schemas.microsoft.com/office/powerpoint/2010/main" val="142133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47F4-A184-4EA1-B880-71C234D52247}"/>
              </a:ext>
            </a:extLst>
          </p:cNvPr>
          <p:cNvSpPr>
            <a:spLocks noGrp="1"/>
          </p:cNvSpPr>
          <p:nvPr>
            <p:ph type="title"/>
          </p:nvPr>
        </p:nvSpPr>
        <p:spPr/>
        <p:txBody>
          <a:bodyPr/>
          <a:lstStyle/>
          <a:p>
            <a:pPr algn="ctr"/>
            <a:r>
              <a:rPr lang="sv-SE" dirty="0"/>
              <a:t>Kurvan i SEK och USD </a:t>
            </a:r>
          </a:p>
        </p:txBody>
      </p:sp>
      <p:sp>
        <p:nvSpPr>
          <p:cNvPr id="3" name="Slide Number Placeholder 2">
            <a:extLst>
              <a:ext uri="{FF2B5EF4-FFF2-40B4-BE49-F238E27FC236}">
                <a16:creationId xmlns:a16="http://schemas.microsoft.com/office/drawing/2014/main" id="{8A833845-AE95-43D6-BFD3-693E3A79D844}"/>
              </a:ext>
            </a:extLst>
          </p:cNvPr>
          <p:cNvSpPr>
            <a:spLocks noGrp="1"/>
          </p:cNvSpPr>
          <p:nvPr>
            <p:ph type="sldNum" sz="quarter" idx="11"/>
          </p:nvPr>
        </p:nvSpPr>
        <p:spPr/>
        <p:txBody>
          <a:bodyPr/>
          <a:lstStyle/>
          <a:p>
            <a:fld id="{B4B0C4D8-52F7-497D-A200-42B2890A18E5}" type="slidenum">
              <a:rPr lang="sv-SE" smtClean="0"/>
              <a:t>8</a:t>
            </a:fld>
            <a:endParaRPr lang="sv-SE"/>
          </a:p>
        </p:txBody>
      </p:sp>
      <p:graphicFrame>
        <p:nvGraphicFramePr>
          <p:cNvPr id="5" name="Object 4">
            <a:extLst>
              <a:ext uri="{FF2B5EF4-FFF2-40B4-BE49-F238E27FC236}">
                <a16:creationId xmlns:a16="http://schemas.microsoft.com/office/drawing/2014/main" id="{DCFFB9CE-EC73-406D-A6F2-8864489A443C}"/>
              </a:ext>
            </a:extLst>
          </p:cNvPr>
          <p:cNvGraphicFramePr>
            <a:graphicFrameLocks noChangeAspect="1"/>
          </p:cNvGraphicFramePr>
          <p:nvPr>
            <p:extLst>
              <p:ext uri="{D42A27DB-BD31-4B8C-83A1-F6EECF244321}">
                <p14:modId xmlns:p14="http://schemas.microsoft.com/office/powerpoint/2010/main" val="2801651979"/>
              </p:ext>
            </p:extLst>
          </p:nvPr>
        </p:nvGraphicFramePr>
        <p:xfrm>
          <a:off x="4895961" y="2201418"/>
          <a:ext cx="3779728" cy="2840704"/>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5" name="Object 4">
                        <a:extLst>
                          <a:ext uri="{FF2B5EF4-FFF2-40B4-BE49-F238E27FC236}">
                            <a16:creationId xmlns:a16="http://schemas.microsoft.com/office/drawing/2014/main" id="{DCFFB9CE-EC73-406D-A6F2-8864489A443C}"/>
                          </a:ext>
                        </a:extLst>
                      </p:cNvPr>
                      <p:cNvPicPr/>
                      <p:nvPr/>
                    </p:nvPicPr>
                    <p:blipFill>
                      <a:blip r:embed="rId3"/>
                      <a:stretch>
                        <a:fillRect/>
                      </a:stretch>
                    </p:blipFill>
                    <p:spPr>
                      <a:xfrm>
                        <a:off x="4895961" y="2201418"/>
                        <a:ext cx="3779728" cy="284070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67B289C-2F28-D944-51A6-C232948223DC}"/>
              </a:ext>
            </a:extLst>
          </p:cNvPr>
          <p:cNvGraphicFramePr>
            <a:graphicFrameLocks noChangeAspect="1"/>
          </p:cNvGraphicFramePr>
          <p:nvPr>
            <p:extLst>
              <p:ext uri="{D42A27DB-BD31-4B8C-83A1-F6EECF244321}">
                <p14:modId xmlns:p14="http://schemas.microsoft.com/office/powerpoint/2010/main" val="2479560239"/>
              </p:ext>
            </p:extLst>
          </p:nvPr>
        </p:nvGraphicFramePr>
        <p:xfrm>
          <a:off x="486000" y="2179859"/>
          <a:ext cx="3808413" cy="2862263"/>
        </p:xfrm>
        <a:graphic>
          <a:graphicData uri="http://schemas.openxmlformats.org/presentationml/2006/ole">
            <mc:AlternateContent xmlns:mc="http://schemas.openxmlformats.org/markup-compatibility/2006">
              <mc:Choice xmlns:v="urn:schemas-microsoft-com:vml" Requires="v">
                <p:oleObj name="Macrobond document" r:id="rId4" imgW="3808476" imgH="2861777" progId="Mbnd.mbnd">
                  <p:embed/>
                </p:oleObj>
              </mc:Choice>
              <mc:Fallback>
                <p:oleObj name="Macrobond document" r:id="rId4" imgW="3808476" imgH="2861777" progId="Mbnd.mbnd">
                  <p:embed/>
                  <p:pic>
                    <p:nvPicPr>
                      <p:cNvPr id="0" name=""/>
                      <p:cNvPicPr/>
                      <p:nvPr/>
                    </p:nvPicPr>
                    <p:blipFill>
                      <a:blip r:embed="rId5"/>
                      <a:stretch>
                        <a:fillRect/>
                      </a:stretch>
                    </p:blipFill>
                    <p:spPr>
                      <a:xfrm>
                        <a:off x="486000" y="2179859"/>
                        <a:ext cx="3808413" cy="2862263"/>
                      </a:xfrm>
                      <a:prstGeom prst="rect">
                        <a:avLst/>
                      </a:prstGeom>
                    </p:spPr>
                  </p:pic>
                </p:oleObj>
              </mc:Fallback>
            </mc:AlternateContent>
          </a:graphicData>
        </a:graphic>
      </p:graphicFrame>
    </p:spTree>
    <p:extLst>
      <p:ext uri="{BB962C8B-B14F-4D97-AF65-F5344CB8AC3E}">
        <p14:creationId xmlns:p14="http://schemas.microsoft.com/office/powerpoint/2010/main" val="372875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518E-6521-F866-E164-FBD65D40B5C7}"/>
              </a:ext>
            </a:extLst>
          </p:cNvPr>
          <p:cNvSpPr>
            <a:spLocks noGrp="1"/>
          </p:cNvSpPr>
          <p:nvPr>
            <p:ph type="title"/>
          </p:nvPr>
        </p:nvSpPr>
        <p:spPr/>
        <p:txBody>
          <a:bodyPr/>
          <a:lstStyle/>
          <a:p>
            <a:r>
              <a:rPr lang="sv-SE" dirty="0"/>
              <a:t>Börsen ser vändning inom cykliskt</a:t>
            </a:r>
          </a:p>
        </p:txBody>
      </p:sp>
      <p:graphicFrame>
        <p:nvGraphicFramePr>
          <p:cNvPr id="4" name="Object 3">
            <a:extLst>
              <a:ext uri="{FF2B5EF4-FFF2-40B4-BE49-F238E27FC236}">
                <a16:creationId xmlns:a16="http://schemas.microsoft.com/office/drawing/2014/main" id="{2A435BC8-18C1-B702-3BF4-6D13673CF2DE}"/>
              </a:ext>
            </a:extLst>
          </p:cNvPr>
          <p:cNvGraphicFramePr>
            <a:graphicFrameLocks noChangeAspect="1"/>
          </p:cNvGraphicFramePr>
          <p:nvPr>
            <p:extLst>
              <p:ext uri="{D42A27DB-BD31-4B8C-83A1-F6EECF244321}">
                <p14:modId xmlns:p14="http://schemas.microsoft.com/office/powerpoint/2010/main" val="698706977"/>
              </p:ext>
            </p:extLst>
          </p:nvPr>
        </p:nvGraphicFramePr>
        <p:xfrm>
          <a:off x="1784195" y="1661532"/>
          <a:ext cx="5813752" cy="4369402"/>
        </p:xfrm>
        <a:graphic>
          <a:graphicData uri="http://schemas.openxmlformats.org/presentationml/2006/ole">
            <mc:AlternateContent xmlns:mc="http://schemas.openxmlformats.org/markup-compatibility/2006">
              <mc:Choice xmlns:v="urn:schemas-microsoft-com:vml" Requires="v">
                <p:oleObj name="Macrobond document" r:id="rId2" imgW="3808476" imgH="2861777" progId="Mbnd.mbnd">
                  <p:embed/>
                </p:oleObj>
              </mc:Choice>
              <mc:Fallback>
                <p:oleObj name="Macrobond document" r:id="rId2" imgW="3808476" imgH="2861777" progId="Mbnd.mbnd">
                  <p:embed/>
                  <p:pic>
                    <p:nvPicPr>
                      <p:cNvPr id="0" name=""/>
                      <p:cNvPicPr/>
                      <p:nvPr/>
                    </p:nvPicPr>
                    <p:blipFill>
                      <a:blip r:embed="rId3"/>
                      <a:stretch>
                        <a:fillRect/>
                      </a:stretch>
                    </p:blipFill>
                    <p:spPr>
                      <a:xfrm>
                        <a:off x="1784195" y="1661532"/>
                        <a:ext cx="5813752" cy="4369402"/>
                      </a:xfrm>
                      <a:prstGeom prst="rect">
                        <a:avLst/>
                      </a:prstGeom>
                    </p:spPr>
                  </p:pic>
                </p:oleObj>
              </mc:Fallback>
            </mc:AlternateContent>
          </a:graphicData>
        </a:graphic>
      </p:graphicFrame>
    </p:spTree>
    <p:extLst>
      <p:ext uri="{BB962C8B-B14F-4D97-AF65-F5344CB8AC3E}">
        <p14:creationId xmlns:p14="http://schemas.microsoft.com/office/powerpoint/2010/main" val="2502214297"/>
      </p:ext>
    </p:extLst>
  </p:cSld>
  <p:clrMapOvr>
    <a:masterClrMapping/>
  </p:clrMapOvr>
</p:sld>
</file>

<file path=ppt/theme/theme1.xml><?xml version="1.0" encoding="utf-8"?>
<a:theme xmlns:a="http://schemas.openxmlformats.org/drawingml/2006/main" name="15_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2.xml><?xml version="1.0" encoding="utf-8"?>
<a:theme xmlns:a="http://schemas.openxmlformats.org/drawingml/2006/main" name="18_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43385</TotalTime>
  <Words>1826</Words>
  <Application>Microsoft Office PowerPoint</Application>
  <PresentationFormat>On-screen Show (4:3)</PresentationFormat>
  <Paragraphs>234</Paragraphs>
  <Slides>22</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Handelsbanken Slabserif</vt:lpstr>
      <vt:lpstr>15_SHB_Theme_EN_2.20_W</vt:lpstr>
      <vt:lpstr>18_SHB_Theme_EN_2.20_W</vt:lpstr>
      <vt:lpstr>Macrobond document</vt:lpstr>
      <vt:lpstr>Morgonrapporten</vt:lpstr>
      <vt:lpstr>NYHETER</vt:lpstr>
      <vt:lpstr>DET HÄNDE FÖRRA VECKAN</vt:lpstr>
      <vt:lpstr>MARKNADEN</vt:lpstr>
      <vt:lpstr>US 10y </vt:lpstr>
      <vt:lpstr>US10y breakeven vs realränta och börsen</vt:lpstr>
      <vt:lpstr>Värdeaktier vs tillväxtaktier</vt:lpstr>
      <vt:lpstr>Kurvan i SEK och USD </vt:lpstr>
      <vt:lpstr>Börsen ser vändning inom cykliskt</vt:lpstr>
      <vt:lpstr>EURSEK</vt:lpstr>
      <vt:lpstr>PowerPoint Presentation</vt:lpstr>
      <vt:lpstr>PowerPoint Presentation</vt:lpstr>
      <vt:lpstr>PowerPoint Presentation</vt:lpstr>
      <vt:lpstr>Appendix</vt:lpstr>
      <vt:lpstr>Kreditspreadar </vt:lpstr>
      <vt:lpstr>Equities</vt:lpstr>
      <vt:lpstr>Government bonds</vt:lpstr>
      <vt:lpstr>Commodities</vt:lpstr>
      <vt:lpstr>Currencies</vt:lpstr>
      <vt:lpstr>PowerPoint Presentation</vt:lpstr>
      <vt:lpstr>PowerPoint Presentation</vt:lpstr>
      <vt:lpstr>PowerPoint Presentation</vt:lpstr>
    </vt:vector>
  </TitlesOfParts>
  <Company>Handelsbanken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NFIB</dc:title>
  <dc:creator>Andreas Hild</dc:creator>
  <cp:lastModifiedBy>Claes Måhlén</cp:lastModifiedBy>
  <cp:revision>639</cp:revision>
  <dcterms:created xsi:type="dcterms:W3CDTF">2021-09-10T16:55:51Z</dcterms:created>
  <dcterms:modified xsi:type="dcterms:W3CDTF">2023-03-06T06:23:05Z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4fc48b-007d-4771-961b-f0d15fe0bcf6_Enabled">
    <vt:lpwstr>true</vt:lpwstr>
  </property>
  <property fmtid="{D5CDD505-2E9C-101B-9397-08002B2CF9AE}" pid="3" name="MSIP_Label_9c4fc48b-007d-4771-961b-f0d15fe0bcf6_SetDate">
    <vt:lpwstr>2022-11-13T15:54:01Z</vt:lpwstr>
  </property>
  <property fmtid="{D5CDD505-2E9C-101B-9397-08002B2CF9AE}" pid="4" name="MSIP_Label_9c4fc48b-007d-4771-961b-f0d15fe0bcf6_Method">
    <vt:lpwstr>Privileged</vt:lpwstr>
  </property>
  <property fmtid="{D5CDD505-2E9C-101B-9397-08002B2CF9AE}" pid="5" name="MSIP_Label_9c4fc48b-007d-4771-961b-f0d15fe0bcf6_Name">
    <vt:lpwstr>Open</vt:lpwstr>
  </property>
  <property fmtid="{D5CDD505-2E9C-101B-9397-08002B2CF9AE}" pid="6" name="MSIP_Label_9c4fc48b-007d-4771-961b-f0d15fe0bcf6_SiteId">
    <vt:lpwstr>4aba1e73-421d-4e8f-895a-786b597ba991</vt:lpwstr>
  </property>
  <property fmtid="{D5CDD505-2E9C-101B-9397-08002B2CF9AE}" pid="7" name="MSIP_Label_9c4fc48b-007d-4771-961b-f0d15fe0bcf6_ActionId">
    <vt:lpwstr>677b65d9-286d-4e1f-a42c-d48f57d79280</vt:lpwstr>
  </property>
  <property fmtid="{D5CDD505-2E9C-101B-9397-08002B2CF9AE}" pid="8" name="MSIP_Label_9c4fc48b-007d-4771-961b-f0d15fe0bcf6_ContentBits">
    <vt:lpwstr>0</vt:lpwstr>
  </property>
</Properties>
</file>