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 id="2147483980" r:id="rId2"/>
  </p:sldMasterIdLst>
  <p:notesMasterIdLst>
    <p:notesMasterId r:id="rId32"/>
  </p:notesMasterIdLst>
  <p:sldIdLst>
    <p:sldId id="383" r:id="rId3"/>
    <p:sldId id="444" r:id="rId4"/>
    <p:sldId id="500" r:id="rId5"/>
    <p:sldId id="495" r:id="rId6"/>
    <p:sldId id="497" r:id="rId7"/>
    <p:sldId id="446" r:id="rId8"/>
    <p:sldId id="482" r:id="rId9"/>
    <p:sldId id="499" r:id="rId10"/>
    <p:sldId id="493" r:id="rId11"/>
    <p:sldId id="494" r:id="rId12"/>
    <p:sldId id="492" r:id="rId13"/>
    <p:sldId id="486" r:id="rId14"/>
    <p:sldId id="454" r:id="rId15"/>
    <p:sldId id="481" r:id="rId16"/>
    <p:sldId id="491" r:id="rId17"/>
    <p:sldId id="484" r:id="rId18"/>
    <p:sldId id="475" r:id="rId19"/>
    <p:sldId id="476" r:id="rId20"/>
    <p:sldId id="498" r:id="rId21"/>
    <p:sldId id="300" r:id="rId22"/>
    <p:sldId id="488" r:id="rId23"/>
    <p:sldId id="301" r:id="rId24"/>
    <p:sldId id="302" r:id="rId25"/>
    <p:sldId id="303" r:id="rId26"/>
    <p:sldId id="304" r:id="rId27"/>
    <p:sldId id="305" r:id="rId28"/>
    <p:sldId id="306" r:id="rId29"/>
    <p:sldId id="307" r:id="rId30"/>
    <p:sldId id="30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22" autoAdjust="0"/>
  </p:normalViewPr>
  <p:slideViewPr>
    <p:cSldViewPr snapToGrid="0">
      <p:cViewPr varScale="1">
        <p:scale>
          <a:sx n="72" d="100"/>
          <a:sy n="72" d="100"/>
        </p:scale>
        <p:origin x="15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B8B72-1521-4499-B973-507EC60784B4}" type="datetimeFigureOut">
              <a:rPr lang="en-US" smtClean="0"/>
              <a:t>3/2/2022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504EB-9ECD-401D-9CD4-4386F79FB84B}" type="slidenum">
              <a:rPr lang="en-US" smtClean="0"/>
              <a:t>‹#›</a:t>
            </a:fld>
            <a:endParaRPr lang="en-US"/>
          </a:p>
        </p:txBody>
      </p:sp>
    </p:spTree>
    <p:extLst>
      <p:ext uri="{BB962C8B-B14F-4D97-AF65-F5344CB8AC3E}">
        <p14:creationId xmlns:p14="http://schemas.microsoft.com/office/powerpoint/2010/main" val="12679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908050" y="728663"/>
            <a:ext cx="4854575" cy="3641725"/>
          </a:xfrm>
          <a:prstGeom prst="rect">
            <a:avLst/>
          </a:prstGeom>
          <a:noFill/>
          <a:ln>
            <a:solidFill>
              <a:srgbClr val="000000"/>
            </a:solidFill>
            <a:miter lim="800000"/>
            <a:headEnd/>
            <a:tailEnd/>
          </a:ln>
        </p:spPr>
      </p:sp>
      <p:sp>
        <p:nvSpPr>
          <p:cNvPr id="18435" name="Rectangle 3"/>
          <p:cNvSpPr>
            <a:spLocks noGrp="1" noChangeArrowheads="1"/>
          </p:cNvSpPr>
          <p:nvPr>
            <p:ph type="body" idx="1"/>
          </p:nvPr>
        </p:nvSpPr>
        <p:spPr bwMode="auto">
          <a:xfrm>
            <a:off x="666904" y="4612223"/>
            <a:ext cx="5338339" cy="4370378"/>
          </a:xfrm>
          <a:prstGeom prst="rect">
            <a:avLst/>
          </a:prstGeom>
          <a:noFill/>
          <a:ln>
            <a:miter lim="800000"/>
            <a:headEnd/>
            <a:tailEnd/>
          </a:ln>
        </p:spPr>
        <p:txBody>
          <a:bodyPr lIns="89885" tIns="44942" rIns="89885" bIns="44942"/>
          <a:lstStyle/>
          <a:p>
            <a:pPr defTabSz="902787">
              <a:defRPr/>
            </a:pPr>
            <a:r>
              <a:rPr lang="sv-SE" dirty="0" smtClean="0"/>
              <a:t>Powell stöder 25 </a:t>
            </a:r>
            <a:r>
              <a:rPr lang="sv-SE" dirty="0" err="1" smtClean="0"/>
              <a:t>bp</a:t>
            </a:r>
            <a:r>
              <a:rPr lang="sv-SE" dirty="0" smtClean="0"/>
              <a:t> höjning i mars, inte 50. ser ingen global dollarbrist,</a:t>
            </a:r>
            <a:r>
              <a:rPr lang="sv-SE" baseline="0" dirty="0" smtClean="0"/>
              <a:t> normal ”</a:t>
            </a:r>
            <a:r>
              <a:rPr lang="sv-SE" baseline="0" dirty="0" err="1" smtClean="0"/>
              <a:t>safe</a:t>
            </a:r>
            <a:r>
              <a:rPr lang="sv-SE" baseline="0" dirty="0" smtClean="0"/>
              <a:t>-haven”-rörelser i dollar och obligationer. </a:t>
            </a:r>
            <a:r>
              <a:rPr lang="sv-SE" baseline="0" dirty="0" err="1" smtClean="0"/>
              <a:t>Duvigare</a:t>
            </a:r>
            <a:r>
              <a:rPr lang="sv-SE" baseline="0" dirty="0" smtClean="0"/>
              <a:t> än </a:t>
            </a:r>
            <a:r>
              <a:rPr lang="sv-SE" baseline="0" dirty="0" err="1" smtClean="0"/>
              <a:t>Bullard</a:t>
            </a:r>
            <a:r>
              <a:rPr lang="sv-SE" baseline="0" dirty="0" smtClean="0"/>
              <a:t> och Waller. Påpekar att USA klarar sig bättre än Europa med stor vete- och </a:t>
            </a:r>
            <a:r>
              <a:rPr lang="sv-SE" baseline="0" dirty="0" err="1" smtClean="0"/>
              <a:t>majsproduktion</a:t>
            </a:r>
            <a:r>
              <a:rPr lang="sv-SE" baseline="0" dirty="0" smtClean="0"/>
              <a:t>. Ser </a:t>
            </a:r>
            <a:r>
              <a:rPr lang="sv-SE" baseline="0" dirty="0" err="1" smtClean="0"/>
              <a:t>yield</a:t>
            </a:r>
            <a:r>
              <a:rPr lang="sv-SE" baseline="0" dirty="0" smtClean="0"/>
              <a:t>-kurvan som ett problem att höja för </a:t>
            </a:r>
            <a:r>
              <a:rPr lang="sv-SE" baseline="0" dirty="0" err="1" smtClean="0"/>
              <a:t>aggresivt</a:t>
            </a:r>
            <a:r>
              <a:rPr lang="sv-SE" baseline="0" dirty="0" smtClean="0"/>
              <a:t>, men QT kommer att ta hand om det problemet</a:t>
            </a:r>
            <a:endParaRPr lang="sv-SE" dirty="0" smtClean="0"/>
          </a:p>
          <a:p>
            <a:pPr defTabSz="902787">
              <a:defRPr/>
            </a:pPr>
            <a:endParaRPr lang="sv-SE" dirty="0" smtClean="0"/>
          </a:p>
          <a:p>
            <a:pPr defTabSz="902787">
              <a:defRPr/>
            </a:pPr>
            <a:endParaRPr lang="sv-SE" dirty="0" smtClean="0"/>
          </a:p>
          <a:p>
            <a:pPr defTabSz="902787">
              <a:defRPr/>
            </a:pPr>
            <a:r>
              <a:rPr lang="en-GB" b="1" dirty="0" smtClean="0"/>
              <a:t>MSCI and FTSE Russell will cut</a:t>
            </a:r>
            <a:r>
              <a:rPr lang="en-GB" dirty="0" smtClean="0"/>
              <a:t> Russian stocks from widely-tracked equity indexes. Moody's and Fitch slashed Russia's credit rating to junk. Some funds may have to mark the book value of their Russian assets as zero, </a:t>
            </a:r>
            <a:r>
              <a:rPr lang="en-GB" dirty="0" err="1" smtClean="0"/>
              <a:t>Pictet</a:t>
            </a:r>
            <a:r>
              <a:rPr lang="en-GB" dirty="0" smtClean="0"/>
              <a:t> said. </a:t>
            </a:r>
            <a:r>
              <a:rPr lang="en-GB" dirty="0" err="1" smtClean="0"/>
              <a:t>Smartkarma</a:t>
            </a:r>
            <a:r>
              <a:rPr lang="en-GB" dirty="0" smtClean="0"/>
              <a:t> said total capital outflows from Russia may ultimately exceed $40 billion. Moscow's exchange will stay shut today. </a:t>
            </a:r>
            <a:r>
              <a:rPr lang="en-GB" dirty="0" err="1" smtClean="0"/>
              <a:t>Utlandsnoterade</a:t>
            </a:r>
            <a:r>
              <a:rPr lang="en-GB" dirty="0" smtClean="0"/>
              <a:t> Gazprom </a:t>
            </a:r>
            <a:r>
              <a:rPr lang="en-GB" dirty="0" err="1" smtClean="0"/>
              <a:t>och</a:t>
            </a:r>
            <a:r>
              <a:rPr lang="en-GB" dirty="0" smtClean="0"/>
              <a:t> </a:t>
            </a:r>
            <a:r>
              <a:rPr lang="en-GB" dirty="0" err="1" smtClean="0"/>
              <a:t>Sberbanks</a:t>
            </a:r>
            <a:r>
              <a:rPr lang="en-GB" baseline="0" dirty="0" smtClean="0"/>
              <a:t> </a:t>
            </a:r>
            <a:r>
              <a:rPr lang="en-GB" baseline="0" dirty="0" err="1" smtClean="0"/>
              <a:t>värden</a:t>
            </a:r>
            <a:r>
              <a:rPr lang="en-GB" baseline="0" dirty="0" smtClean="0"/>
              <a:t> </a:t>
            </a:r>
            <a:r>
              <a:rPr lang="en-GB" baseline="0" dirty="0" err="1" smtClean="0"/>
              <a:t>försvann</a:t>
            </a:r>
            <a:r>
              <a:rPr lang="en-GB" baseline="0" dirty="0" smtClean="0"/>
              <a:t> </a:t>
            </a:r>
            <a:r>
              <a:rPr lang="en-GB" baseline="0" dirty="0" err="1" smtClean="0"/>
              <a:t>nästan</a:t>
            </a:r>
            <a:r>
              <a:rPr lang="en-GB" baseline="0" dirty="0" smtClean="0"/>
              <a:t> </a:t>
            </a:r>
            <a:r>
              <a:rPr lang="en-GB" baseline="0" dirty="0" err="1" smtClean="0"/>
              <a:t>igår</a:t>
            </a:r>
            <a:endParaRPr lang="sv-SE" dirty="0" smtClean="0"/>
          </a:p>
          <a:p>
            <a:pPr defTabSz="902787">
              <a:defRPr/>
            </a:pPr>
            <a:endParaRPr lang="sv-SE" dirty="0" smtClean="0"/>
          </a:p>
          <a:p>
            <a:pPr marL="0" marR="0" lvl="0" indent="0" algn="l" defTabSz="902787"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Using our Global Econometric Model, </a:t>
            </a:r>
            <a:r>
              <a:rPr lang="en-GB" sz="1200" b="0" i="0" u="none" strike="noStrike" kern="1200" dirty="0" err="1" smtClean="0">
                <a:solidFill>
                  <a:schemeClr val="tx1"/>
                </a:solidFill>
                <a:effectLst/>
                <a:latin typeface="+mn-lt"/>
                <a:ea typeface="+mn-ea"/>
                <a:cs typeface="+mn-cs"/>
              </a:rPr>
              <a:t>NiGEM</a:t>
            </a:r>
            <a:r>
              <a:rPr lang="en-GB" sz="1200" b="0" i="0" u="none" strike="noStrike" kern="1200" dirty="0" smtClean="0">
                <a:solidFill>
                  <a:schemeClr val="tx1"/>
                </a:solidFill>
                <a:effectLst/>
                <a:latin typeface="+mn-lt"/>
                <a:ea typeface="+mn-ea"/>
                <a:cs typeface="+mn-cs"/>
              </a:rPr>
              <a:t>, we estimate that the conflict in Ukraine could reduce the level of global GDP by 1 per cent by 2023, which is about $1 trillion off global GDP (Figure 1) and add up to 3 per cent to global inflation in 2022 and about 2 percentage points in 2023.</a:t>
            </a:r>
          </a:p>
          <a:p>
            <a:pPr defTabSz="902787">
              <a:defRPr/>
            </a:pPr>
            <a:endParaRPr lang="sv-SE" dirty="0" smtClean="0"/>
          </a:p>
        </p:txBody>
      </p:sp>
    </p:spTree>
    <p:extLst>
      <p:ext uri="{BB962C8B-B14F-4D97-AF65-F5344CB8AC3E}">
        <p14:creationId xmlns:p14="http://schemas.microsoft.com/office/powerpoint/2010/main" val="174651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99684" y="9529989"/>
            <a:ext cx="2982111" cy="501409"/>
          </a:xfrm>
          <a:prstGeom prst="rect">
            <a:avLst/>
          </a:prstGeom>
          <a:noFill/>
        </p:spPr>
        <p:txBody>
          <a:bodyPr lIns="92318" tIns="46159" rIns="92318" bIns="46159"/>
          <a:lstStyle/>
          <a:p>
            <a:pPr defTabSz="960722"/>
            <a:fld id="{F828C992-C113-40C4-B33A-58F43685FE6F}" type="slidenum">
              <a:rPr lang="sv-SE" smtClean="0"/>
              <a:pPr defTabSz="960722"/>
              <a:t>27</a:t>
            </a:fld>
            <a:endParaRPr lang="sv-SE" dirty="0" smtClean="0"/>
          </a:p>
        </p:txBody>
      </p:sp>
      <p:sp>
        <p:nvSpPr>
          <p:cNvPr id="38915" name="Rectangle 2"/>
          <p:cNvSpPr>
            <a:spLocks noGrp="1" noRot="1" noChangeAspect="1" noChangeArrowheads="1" noTextEdit="1"/>
          </p:cNvSpPr>
          <p:nvPr>
            <p:ph type="sldImg"/>
          </p:nvPr>
        </p:nvSpPr>
        <p:spPr>
          <a:xfrm>
            <a:off x="933450" y="752475"/>
            <a:ext cx="5016500" cy="3762375"/>
          </a:xfrm>
          <a:prstGeom prst="rect">
            <a:avLst/>
          </a:prstGeom>
          <a:ln/>
        </p:spPr>
      </p:sp>
      <p:sp>
        <p:nvSpPr>
          <p:cNvPr id="38916" name="Rectangle 3"/>
          <p:cNvSpPr>
            <a:spLocks noGrp="1" noChangeArrowheads="1"/>
          </p:cNvSpPr>
          <p:nvPr>
            <p:ph type="body" idx="1"/>
          </p:nvPr>
        </p:nvSpPr>
        <p:spPr>
          <a:xfrm>
            <a:off x="688181" y="4765796"/>
            <a:ext cx="5507040" cy="4514289"/>
          </a:xfrm>
          <a:prstGeom prst="rect">
            <a:avLst/>
          </a:prstGeom>
          <a:noFill/>
          <a:ln/>
        </p:spPr>
        <p:txBody>
          <a:bodyPr lIns="92318" tIns="46159" rIns="92318" bIns="46159"/>
          <a:lstStyle/>
          <a:p>
            <a:pPr eaLnBrk="1" hangingPunct="1"/>
            <a:endParaRPr lang="en-GB" smtClean="0"/>
          </a:p>
        </p:txBody>
      </p:sp>
    </p:spTree>
    <p:extLst>
      <p:ext uri="{BB962C8B-B14F-4D97-AF65-F5344CB8AC3E}">
        <p14:creationId xmlns:p14="http://schemas.microsoft.com/office/powerpoint/2010/main" val="67849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February’s increase was broad based, with inflation rising in all of the major categories.</a:t>
            </a:r>
            <a:r>
              <a:rPr lang="en-GB" sz="1200" kern="1200" dirty="0" smtClean="0">
                <a:solidFill>
                  <a:schemeClr val="tx1"/>
                </a:solidFill>
                <a:effectLst/>
                <a:latin typeface="+mn-lt"/>
                <a:ea typeface="+mn-ea"/>
                <a:cs typeface="+mn-cs"/>
              </a:rPr>
              <a:t> (See Table 1.) Energy inflation rose to a new record high of 31.7%, and the recent increases in oil and gas prices mean that it is almost certain to rise further. Food inflation rose to 4.1%, its highest since October 2008, and past increases in food PPI, together with the impact of the war in Ukraine on agricultural commodity prices, mean that the increase in food inflation also has further to run.</a:t>
            </a:r>
          </a:p>
          <a:p>
            <a:pPr lvl="0"/>
            <a:r>
              <a:rPr lang="en-GB" sz="1200" kern="1200" dirty="0" smtClean="0">
                <a:solidFill>
                  <a:schemeClr val="tx1"/>
                </a:solidFill>
                <a:effectLst/>
                <a:latin typeface="+mn-lt"/>
                <a:ea typeface="+mn-ea"/>
                <a:cs typeface="+mn-cs"/>
              </a:rPr>
              <a:t>services inflation increased to 2.5%, below the November peak, but still high</a:t>
            </a:r>
          </a:p>
          <a:p>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4</a:t>
            </a:fld>
            <a:endParaRPr lang="en-US"/>
          </a:p>
        </p:txBody>
      </p:sp>
    </p:spTree>
    <p:extLst>
      <p:ext uri="{BB962C8B-B14F-4D97-AF65-F5344CB8AC3E}">
        <p14:creationId xmlns:p14="http://schemas.microsoft.com/office/powerpoint/2010/main" val="248335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25550"/>
            <a:ext cx="4408487" cy="3306763"/>
          </a:xfrm>
          <a:prstGeom prst="rect">
            <a:avLst/>
          </a:prstGeom>
          <a:noFill/>
          <a:ln w="12700">
            <a:solidFill>
              <a:prstClr val="black"/>
            </a:solidFill>
          </a:ln>
        </p:spPr>
      </p:sp>
      <p:sp>
        <p:nvSpPr>
          <p:cNvPr id="3" name="Notes Placeholder 2"/>
          <p:cNvSpPr>
            <a:spLocks noGrp="1"/>
          </p:cNvSpPr>
          <p:nvPr>
            <p:ph type="body" idx="1"/>
          </p:nvPr>
        </p:nvSpPr>
        <p:spPr>
          <a:xfrm>
            <a:off x="674055" y="4715969"/>
            <a:ext cx="5394004" cy="3858519"/>
          </a:xfrm>
          <a:prstGeom prst="rect">
            <a:avLst/>
          </a:prstGeom>
        </p:spPr>
        <p:txBody>
          <a:bodyPr lIns="90279" tIns="45139" rIns="90279" bIns="45139"/>
          <a:lstStyle/>
          <a:p>
            <a:r>
              <a:rPr lang="sv-SE" dirty="0" smtClean="0"/>
              <a:t>På det stora hela var hela serven av PMI-data helt ok med alla siffror över nollstrecket</a:t>
            </a:r>
            <a:endParaRPr lang="sv-SE" dirty="0"/>
          </a:p>
        </p:txBody>
      </p:sp>
    </p:spTree>
    <p:extLst>
      <p:ext uri="{BB962C8B-B14F-4D97-AF65-F5344CB8AC3E}">
        <p14:creationId xmlns:p14="http://schemas.microsoft.com/office/powerpoint/2010/main" val="173615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1214438"/>
            <a:ext cx="4370387" cy="3278187"/>
          </a:xfrm>
          <a:prstGeom prst="rect">
            <a:avLst/>
          </a:prstGeom>
          <a:noFill/>
          <a:ln w="12700">
            <a:solidFill>
              <a:prstClr val="black"/>
            </a:solidFill>
          </a:ln>
        </p:spPr>
      </p:sp>
      <p:sp>
        <p:nvSpPr>
          <p:cNvPr id="3" name="Notes Placeholder 2"/>
          <p:cNvSpPr>
            <a:spLocks noGrp="1"/>
          </p:cNvSpPr>
          <p:nvPr>
            <p:ph type="body" idx="1"/>
          </p:nvPr>
        </p:nvSpPr>
        <p:spPr>
          <a:xfrm>
            <a:off x="667060" y="4673435"/>
            <a:ext cx="5338024" cy="3823720"/>
          </a:xfrm>
          <a:prstGeom prst="rect">
            <a:avLst/>
          </a:prstGeom>
        </p:spPr>
        <p:txBody>
          <a:bodyPr lIns="89412" tIns="44706" rIns="89412" bIns="44706"/>
          <a:lstStyle/>
          <a:p>
            <a:endParaRPr lang="sv-SE" dirty="0" smtClean="0"/>
          </a:p>
          <a:p>
            <a:r>
              <a:rPr lang="sv-SE" dirty="0" smtClean="0"/>
              <a:t>T o</a:t>
            </a:r>
            <a:r>
              <a:rPr lang="sv-SE" baseline="0" dirty="0" smtClean="0"/>
              <a:t> m amerikanska virkespriser på väg mot gamla toppar</a:t>
            </a:r>
            <a:endParaRPr lang="sv-SE" dirty="0" smtClean="0"/>
          </a:p>
        </p:txBody>
      </p:sp>
    </p:spTree>
    <p:extLst>
      <p:ext uri="{BB962C8B-B14F-4D97-AF65-F5344CB8AC3E}">
        <p14:creationId xmlns:p14="http://schemas.microsoft.com/office/powerpoint/2010/main" val="121136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smtClean="0"/>
          </a:p>
          <a:p>
            <a:endParaRPr lang="sv-SE" dirty="0" smtClean="0"/>
          </a:p>
          <a:p>
            <a:r>
              <a:rPr lang="sv-SE" dirty="0" smtClean="0"/>
              <a:t>OPEC+ väntas i veckan hålla sig till schemat,</a:t>
            </a:r>
            <a:r>
              <a:rPr lang="sv-SE" baseline="0" dirty="0" smtClean="0"/>
              <a:t> men produktion hänger inte med</a:t>
            </a:r>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7</a:t>
            </a:fld>
            <a:endParaRPr lang="en-US"/>
          </a:p>
        </p:txBody>
      </p:sp>
    </p:spTree>
    <p:extLst>
      <p:ext uri="{BB962C8B-B14F-4D97-AF65-F5344CB8AC3E}">
        <p14:creationId xmlns:p14="http://schemas.microsoft.com/office/powerpoint/2010/main" val="173162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FA504EB-9ECD-401D-9CD4-4386F79FB84B}" type="slidenum">
              <a:rPr lang="en-US" smtClean="0"/>
              <a:t>9</a:t>
            </a:fld>
            <a:endParaRPr lang="en-US"/>
          </a:p>
        </p:txBody>
      </p:sp>
    </p:spTree>
    <p:extLst>
      <p:ext uri="{BB962C8B-B14F-4D97-AF65-F5344CB8AC3E}">
        <p14:creationId xmlns:p14="http://schemas.microsoft.com/office/powerpoint/2010/main" val="66687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-43 </a:t>
            </a:r>
            <a:r>
              <a:rPr lang="sv-SE" dirty="0" err="1" smtClean="0"/>
              <a:t>bp</a:t>
            </a:r>
            <a:r>
              <a:rPr lang="sv-SE" dirty="0" smtClean="0"/>
              <a:t> 3M SEK</a:t>
            </a:r>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12</a:t>
            </a:fld>
            <a:endParaRPr lang="en-US"/>
          </a:p>
        </p:txBody>
      </p:sp>
    </p:spTree>
    <p:extLst>
      <p:ext uri="{BB962C8B-B14F-4D97-AF65-F5344CB8AC3E}">
        <p14:creationId xmlns:p14="http://schemas.microsoft.com/office/powerpoint/2010/main" val="296412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13</a:t>
            </a:fld>
            <a:endParaRPr lang="en-US"/>
          </a:p>
        </p:txBody>
      </p:sp>
    </p:spTree>
    <p:extLst>
      <p:ext uri="{BB962C8B-B14F-4D97-AF65-F5344CB8AC3E}">
        <p14:creationId xmlns:p14="http://schemas.microsoft.com/office/powerpoint/2010/main" val="238005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Europeiska</a:t>
            </a:r>
            <a:r>
              <a:rPr lang="sv-SE" baseline="0" dirty="0" smtClean="0"/>
              <a:t> och amerikanska </a:t>
            </a:r>
            <a:r>
              <a:rPr lang="sv-SE" baseline="0" dirty="0" err="1" smtClean="0"/>
              <a:t>pmi</a:t>
            </a:r>
            <a:r>
              <a:rPr lang="sv-SE" baseline="0" dirty="0" smtClean="0"/>
              <a:t>-siffror är svåra att värdera då de gjordes innan krigets inledning</a:t>
            </a:r>
          </a:p>
        </p:txBody>
      </p:sp>
      <p:sp>
        <p:nvSpPr>
          <p:cNvPr id="4" name="Slide Number Placeholder 3"/>
          <p:cNvSpPr>
            <a:spLocks noGrp="1"/>
          </p:cNvSpPr>
          <p:nvPr>
            <p:ph type="sldNum" sz="quarter" idx="10"/>
          </p:nvPr>
        </p:nvSpPr>
        <p:spPr/>
        <p:txBody>
          <a:bodyPr/>
          <a:lstStyle/>
          <a:p>
            <a:fld id="{DFA504EB-9ECD-401D-9CD4-4386F79FB84B}" type="slidenum">
              <a:rPr lang="en-US" smtClean="0"/>
              <a:t>18</a:t>
            </a:fld>
            <a:endParaRPr lang="en-US"/>
          </a:p>
        </p:txBody>
      </p:sp>
    </p:spTree>
    <p:extLst>
      <p:ext uri="{BB962C8B-B14F-4D97-AF65-F5344CB8AC3E}">
        <p14:creationId xmlns:p14="http://schemas.microsoft.com/office/powerpoint/2010/main" val="264578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228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6908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4043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71329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50848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0635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6515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1819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913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2648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1080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825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375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306325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5127588"/>
          </a:xfrm>
        </p:spPr>
        <p:txBody>
          <a:bodyPr/>
          <a:lstStyle>
            <a:lvl1pPr marL="252000" indent="-252000">
              <a:lnSpc>
                <a:spcPct val="100000"/>
              </a:lnSpc>
              <a:spcBef>
                <a:spcPts val="1200"/>
              </a:spcBef>
              <a:buFont typeface="Wingdings 2" pitchFamily="18" charset="2"/>
              <a:buChar char=""/>
              <a:defRPr/>
            </a:lvl1pPr>
            <a:lvl2pPr marL="511175" indent="-250825">
              <a:lnSpc>
                <a:spcPct val="100000"/>
              </a:lnSpc>
              <a:spcBef>
                <a:spcPts val="200"/>
              </a:spcBef>
              <a:buFont typeface="Wingdings 2" pitchFamily="18" charset="2"/>
              <a:buChar char=""/>
              <a:defRPr sz="1800"/>
            </a:lvl2pPr>
            <a:lvl3pPr marL="752475" indent="-215900">
              <a:lnSpc>
                <a:spcPct val="100000"/>
              </a:lnSpc>
              <a:spcBef>
                <a:spcPts val="200"/>
              </a:spcBef>
              <a:buFont typeface="Wingdings 2" pitchFamily="18" charset="2"/>
              <a:buChar char=""/>
              <a:defRPr sz="1400"/>
            </a:lvl3pPr>
            <a:lvl4pPr marL="938213" indent="-173038">
              <a:lnSpc>
                <a:spcPct val="100000"/>
              </a:lnSpc>
              <a:spcBef>
                <a:spcPts val="200"/>
              </a:spcBef>
              <a:buFont typeface="Wingdings 2" pitchFamily="18" charset="2"/>
              <a:buChar char=""/>
              <a:defRPr sz="1200"/>
            </a:lvl4pPr>
            <a:lvl5pPr marL="1114425" indent="-184150">
              <a:lnSpc>
                <a:spcPct val="100000"/>
              </a:lnSpc>
              <a:spcBef>
                <a:spcPts val="200"/>
              </a:spcBef>
              <a:buFont typeface="Wingdings 2" pitchFamily="18" charset="2"/>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innehåll 2"/>
          <p:cNvSpPr>
            <a:spLocks noGrp="1"/>
          </p:cNvSpPr>
          <p:nvPr>
            <p:ph idx="10"/>
          </p:nvPr>
        </p:nvSpPr>
        <p:spPr>
          <a:xfrm>
            <a:off x="166774" y="1224000"/>
            <a:ext cx="4140000" cy="5127588"/>
          </a:xfrm>
        </p:spPr>
        <p:txBody>
          <a:bodyPr/>
          <a:lstStyle>
            <a:lvl1pPr marL="252000" indent="-252000">
              <a:lnSpc>
                <a:spcPct val="100000"/>
              </a:lnSpc>
              <a:spcBef>
                <a:spcPts val="1200"/>
              </a:spcBef>
              <a:buFont typeface="Wingdings 2" pitchFamily="18" charset="2"/>
              <a:buChar char=""/>
              <a:defRPr/>
            </a:lvl1pPr>
            <a:lvl2pPr marL="511175" indent="-250825">
              <a:lnSpc>
                <a:spcPct val="100000"/>
              </a:lnSpc>
              <a:spcBef>
                <a:spcPts val="200"/>
              </a:spcBef>
              <a:buFont typeface="Wingdings 2" pitchFamily="18" charset="2"/>
              <a:buChar char=""/>
              <a:defRPr sz="1800"/>
            </a:lvl2pPr>
            <a:lvl3pPr marL="752475" indent="-215900">
              <a:lnSpc>
                <a:spcPct val="100000"/>
              </a:lnSpc>
              <a:spcBef>
                <a:spcPts val="200"/>
              </a:spcBef>
              <a:buFont typeface="Wingdings 2" pitchFamily="18" charset="2"/>
              <a:buChar char=""/>
              <a:defRPr sz="1400"/>
            </a:lvl3pPr>
            <a:lvl4pPr marL="938213" indent="-173038">
              <a:lnSpc>
                <a:spcPct val="100000"/>
              </a:lnSpc>
              <a:spcBef>
                <a:spcPts val="200"/>
              </a:spcBef>
              <a:buFont typeface="Wingdings 2" pitchFamily="18" charset="2"/>
              <a:buChar char=""/>
              <a:defRPr sz="1200"/>
            </a:lvl4pPr>
            <a:lvl5pPr marL="1114425" indent="-184150">
              <a:lnSpc>
                <a:spcPct val="100000"/>
              </a:lnSpc>
              <a:spcBef>
                <a:spcPts val="200"/>
              </a:spcBef>
              <a:buFont typeface="Wingdings 2" pitchFamily="18" charset="2"/>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9" name="Text Placeholder 8"/>
          <p:cNvSpPr>
            <a:spLocks noGrp="1"/>
          </p:cNvSpPr>
          <p:nvPr>
            <p:ph type="body" sz="quarter" idx="11"/>
          </p:nvPr>
        </p:nvSpPr>
        <p:spPr>
          <a:xfrm>
            <a:off x="171814" y="381788"/>
            <a:ext cx="8684849" cy="250526"/>
          </a:xfrm>
        </p:spPr>
        <p:txBody>
          <a:bodyPr>
            <a:noAutofit/>
          </a:bodyPr>
          <a:lstStyle>
            <a:lvl1pPr>
              <a:buNone/>
              <a:defRPr sz="120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val="116666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28615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731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29163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smtClean="0"/>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55385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37640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1895427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6720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187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smtClean="0"/>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08323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9022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383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7781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812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104421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899319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093252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42911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94031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smtClean="0"/>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67454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30617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630497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248470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40516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50120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243374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4543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smtClean="0"/>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5383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3/2/2022</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08653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Nivå sex</a:t>
            </a:r>
          </a:p>
          <a:p>
            <a:pPr lvl="6"/>
            <a:r>
              <a:rPr lang="sv-SE" dirty="0" smtClean="0"/>
              <a:t>Nivå sju</a:t>
            </a:r>
          </a:p>
          <a:p>
            <a:pPr lvl="7"/>
            <a:r>
              <a:rPr lang="sv-SE" dirty="0" smtClean="0"/>
              <a:t>Nivå åtta</a:t>
            </a:r>
          </a:p>
          <a:p>
            <a:pPr lvl="8"/>
            <a:r>
              <a:rPr lang="sv-SE" dirty="0" smtClean="0"/>
              <a:t>Nivå nio</a:t>
            </a:r>
            <a:endParaRPr lang="sv-SE" dirty="0"/>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4"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84310793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Lst>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Nivå sex</a:t>
            </a:r>
          </a:p>
          <a:p>
            <a:pPr lvl="6"/>
            <a:r>
              <a:rPr lang="sv-SE" dirty="0" smtClean="0"/>
              <a:t>Nivå sju</a:t>
            </a:r>
          </a:p>
          <a:p>
            <a:pPr lvl="7"/>
            <a:r>
              <a:rPr lang="sv-SE" dirty="0" smtClean="0"/>
              <a:t>Nivå åtta</a:t>
            </a:r>
          </a:p>
          <a:p>
            <a:pPr lvl="8"/>
            <a:r>
              <a:rPr lang="sv-SE" dirty="0" smtClean="0"/>
              <a:t>Nivå nio</a:t>
            </a:r>
            <a:endParaRPr lang="sv-SE" dirty="0"/>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3"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1578358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Lst>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oundcloud.com/user-462934348" TargetMode="External"/><Relationship Id="rId3" Type="http://schemas.openxmlformats.org/officeDocument/2006/relationships/hyperlink" Target="mailto:lars.henriksson@handelsbanken.se" TargetMode="External"/><Relationship Id="rId7" Type="http://schemas.openxmlformats.org/officeDocument/2006/relationships/hyperlink" Target="https://www.researchonline.se/macro/podcast/morgonrapporten" TargetMode="Externa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hyperlink" Target="mailto:andreas.hild@handelsbanken.se" TargetMode="External"/><Relationship Id="rId5" Type="http://schemas.openxmlformats.org/officeDocument/2006/relationships/hyperlink" Target="mailto:mattias.sundling@handelsbanken.se" TargetMode="External"/><Relationship Id="rId10" Type="http://schemas.openxmlformats.org/officeDocument/2006/relationships/hyperlink" Target="https://itunes.apple.com/se/podcast/morgonrapporten/id1440456855?mt=2" TargetMode="External"/><Relationship Id="rId4" Type="http://schemas.openxmlformats.org/officeDocument/2006/relationships/hyperlink" Target="mailto:claes.mahlen@handelsbanken.se" TargetMode="External"/><Relationship Id="rId9" Type="http://schemas.openxmlformats.org/officeDocument/2006/relationships/hyperlink" Target="https://open.spotify.com/show/1fkUNMKkBPf6nMQ3mW98mg?si=d8EwAqXpSKuIlskYQoM9gQ"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8.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0.emf"/><Relationship Id="rId4" Type="http://schemas.openxmlformats.org/officeDocument/2006/relationships/oleObject" Target="../embeddings/oleObject11.bin"/><Relationship Id="rId9"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9.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hyperlink" Target="https://www.bloomberg.com/news/articles/2018-10-22/trump-says-congress-to-vote-on-10-percent-tax-cut-after-elec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marketwatch.com/story/gazprom-lukoil-and-sberbank-are-now-penny-stocks-as-russian-companies-collapse-in-london-11646227312" TargetMode="External"/><Relationship Id="rId4" Type="http://schemas.openxmlformats.org/officeDocument/2006/relationships/hyperlink" Target="https://www.niesr.ac.uk/publications/economic-costs-russia-ukraine-conflict?type=policy-pape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25.bin"/><Relationship Id="rId18" Type="http://schemas.openxmlformats.org/officeDocument/2006/relationships/image" Target="../media/image37.e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4.emf"/><Relationship Id="rId17" Type="http://schemas.openxmlformats.org/officeDocument/2006/relationships/oleObject" Target="../embeddings/oleObject27.bin"/><Relationship Id="rId2" Type="http://schemas.openxmlformats.org/officeDocument/2006/relationships/slideLayout" Target="../slideLayouts/slideLayout24.xml"/><Relationship Id="rId16" Type="http://schemas.openxmlformats.org/officeDocument/2006/relationships/image" Target="../media/image36.emf"/><Relationship Id="rId20" Type="http://schemas.openxmlformats.org/officeDocument/2006/relationships/image" Target="../media/image38.emf"/><Relationship Id="rId1" Type="http://schemas.openxmlformats.org/officeDocument/2006/relationships/vmlDrawing" Target="../drawings/vmlDrawing15.vml"/><Relationship Id="rId6" Type="http://schemas.openxmlformats.org/officeDocument/2006/relationships/image" Target="../media/image31.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3.emf"/><Relationship Id="rId19" Type="http://schemas.openxmlformats.org/officeDocument/2006/relationships/oleObject" Target="../embeddings/oleObject28.bin"/><Relationship Id="rId4" Type="http://schemas.openxmlformats.org/officeDocument/2006/relationships/image" Target="../media/image30.emf"/><Relationship Id="rId9" Type="http://schemas.openxmlformats.org/officeDocument/2006/relationships/oleObject" Target="../embeddings/oleObject23.bin"/><Relationship Id="rId1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4.xml"/><Relationship Id="rId1" Type="http://schemas.openxmlformats.org/officeDocument/2006/relationships/vmlDrawing" Target="../drawings/vmlDrawing16.v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4.xml"/><Relationship Id="rId1" Type="http://schemas.openxmlformats.org/officeDocument/2006/relationships/vmlDrawing" Target="../drawings/vmlDrawing17.v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4.xml"/><Relationship Id="rId1" Type="http://schemas.openxmlformats.org/officeDocument/2006/relationships/vmlDrawing" Target="../drawings/vmlDrawing18.v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4.xml"/><Relationship Id="rId1" Type="http://schemas.openxmlformats.org/officeDocument/2006/relationships/vmlDrawing" Target="../drawings/vmlDrawing19.v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4.xml"/><Relationship Id="rId1" Type="http://schemas.openxmlformats.org/officeDocument/2006/relationships/vmlDrawing" Target="../drawings/vmlDrawing20.v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938883"/>
            <a:ext cx="9144000" cy="1028983"/>
          </a:xfrm>
        </p:spPr>
        <p:txBody>
          <a:bodyPr/>
          <a:lstStyle/>
          <a:p>
            <a:r>
              <a:rPr lang="sv-SE" sz="6000" dirty="0"/>
              <a:t>Morgonrapporten</a:t>
            </a:r>
          </a:p>
        </p:txBody>
      </p:sp>
      <p:sp>
        <p:nvSpPr>
          <p:cNvPr id="3" name="Underrubrik 2"/>
          <p:cNvSpPr>
            <a:spLocks noGrp="1"/>
          </p:cNvSpPr>
          <p:nvPr>
            <p:ph type="subTitle" idx="4294967295"/>
          </p:nvPr>
        </p:nvSpPr>
        <p:spPr>
          <a:xfrm>
            <a:off x="1341287" y="977377"/>
            <a:ext cx="3379744" cy="325843"/>
          </a:xfrm>
        </p:spPr>
        <p:txBody>
          <a:bodyPr>
            <a:noAutofit/>
          </a:bodyPr>
          <a:lstStyle/>
          <a:p>
            <a:pPr marL="0" indent="0">
              <a:buNone/>
            </a:pPr>
            <a:r>
              <a:rPr lang="sv-SE" sz="1000" dirty="0" smtClean="0">
                <a:solidFill>
                  <a:schemeClr val="bg1"/>
                </a:solidFill>
              </a:rPr>
              <a:t>3 </a:t>
            </a:r>
            <a:r>
              <a:rPr lang="sv-SE" sz="1000" dirty="0" smtClean="0">
                <a:solidFill>
                  <a:schemeClr val="bg1"/>
                </a:solidFill>
              </a:rPr>
              <a:t>mars </a:t>
            </a:r>
            <a:r>
              <a:rPr lang="sv-SE" sz="1000" dirty="0" smtClean="0">
                <a:solidFill>
                  <a:schemeClr val="bg1"/>
                </a:solidFill>
              </a:rPr>
              <a:t>2022</a:t>
            </a:r>
            <a:endParaRPr lang="sv-SE" sz="1000" dirty="0">
              <a:solidFill>
                <a:schemeClr val="bg1"/>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287" y="2230856"/>
            <a:ext cx="3883022" cy="2522279"/>
          </a:xfrm>
          <a:prstGeom prst="rect">
            <a:avLst/>
          </a:prstGeom>
        </p:spPr>
      </p:pic>
      <p:sp>
        <p:nvSpPr>
          <p:cNvPr id="5" name="Rectangle 4"/>
          <p:cNvSpPr/>
          <p:nvPr/>
        </p:nvSpPr>
        <p:spPr>
          <a:xfrm>
            <a:off x="5224309" y="2230856"/>
            <a:ext cx="2520305" cy="252227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Rectangle 7"/>
          <p:cNvSpPr/>
          <p:nvPr/>
        </p:nvSpPr>
        <p:spPr>
          <a:xfrm>
            <a:off x="5307553" y="2308113"/>
            <a:ext cx="4572000" cy="2367764"/>
          </a:xfrm>
          <a:prstGeom prst="rect">
            <a:avLst/>
          </a:prstGeom>
        </p:spPr>
        <p:txBody>
          <a:bodyPr>
            <a:spAutoFit/>
          </a:bodyPr>
          <a:lstStyle/>
          <a:p>
            <a:pPr>
              <a:spcBef>
                <a:spcPts val="225"/>
              </a:spcBef>
            </a:pPr>
            <a:r>
              <a:rPr lang="sv-SE" sz="713" b="1" dirty="0">
                <a:ea typeface="ＭＳ Ｐゴシック" charset="-128"/>
              </a:rPr>
              <a:t>Lars Henriksson, </a:t>
            </a:r>
            <a:r>
              <a:rPr lang="sv-SE" sz="713" dirty="0">
                <a:ea typeface="ＭＳ Ｐゴシック" charset="-128"/>
              </a:rPr>
              <a:t>+46 (0)8-46 346 18, </a:t>
            </a:r>
          </a:p>
          <a:p>
            <a:pPr>
              <a:spcBef>
                <a:spcPts val="225"/>
              </a:spcBef>
            </a:pPr>
            <a:r>
              <a:rPr lang="sv-SE" sz="713" dirty="0">
                <a:ea typeface="ＭＳ Ｐゴシック" charset="-128"/>
                <a:hlinkClick r:id="rId3"/>
              </a:rPr>
              <a:t>lars.henriksson@handelsbanken.se</a:t>
            </a:r>
            <a:endParaRPr lang="sv-SE" sz="713" dirty="0">
              <a:ea typeface="ＭＳ Ｐゴシック" charset="-128"/>
            </a:endParaRPr>
          </a:p>
          <a:p>
            <a:pPr>
              <a:spcBef>
                <a:spcPts val="225"/>
              </a:spcBef>
            </a:pPr>
            <a:r>
              <a:rPr lang="sv-SE" sz="713" b="1" dirty="0">
                <a:ea typeface="ＭＳ Ｐゴシック" charset="-128"/>
              </a:rPr>
              <a:t>Claes </a:t>
            </a:r>
            <a:r>
              <a:rPr lang="sv-SE" sz="713" b="1" dirty="0" err="1">
                <a:ea typeface="ＭＳ Ｐゴシック" charset="-128"/>
              </a:rPr>
              <a:t>Måhlén</a:t>
            </a:r>
            <a:r>
              <a:rPr lang="sv-SE" sz="713" b="1" dirty="0">
                <a:ea typeface="ＭＳ Ｐゴシック" charset="-128"/>
              </a:rPr>
              <a:t>, </a:t>
            </a:r>
            <a:r>
              <a:rPr lang="sv-SE" sz="713" dirty="0">
                <a:ea typeface="ＭＳ Ｐゴシック" charset="-128"/>
              </a:rPr>
              <a:t>+46 (0)8-46 345 35,</a:t>
            </a:r>
          </a:p>
          <a:p>
            <a:pPr>
              <a:spcBef>
                <a:spcPts val="225"/>
              </a:spcBef>
            </a:pPr>
            <a:r>
              <a:rPr lang="sv-SE" sz="713" dirty="0">
                <a:ea typeface="ＭＳ Ｐゴシック" charset="-128"/>
                <a:hlinkClick r:id="rId4"/>
              </a:rPr>
              <a:t>claes.mahlen@handelsbanken.se</a:t>
            </a:r>
            <a:endParaRPr lang="sv-SE" sz="713" dirty="0">
              <a:ea typeface="ＭＳ Ｐゴシック" charset="-128"/>
            </a:endParaRPr>
          </a:p>
          <a:p>
            <a:pPr>
              <a:spcBef>
                <a:spcPts val="225"/>
              </a:spcBef>
            </a:pPr>
            <a:r>
              <a:rPr lang="sv-SE" sz="713" b="1" dirty="0">
                <a:ea typeface="ＭＳ Ｐゴシック" charset="-128"/>
              </a:rPr>
              <a:t>Mattias Sundling, </a:t>
            </a:r>
            <a:r>
              <a:rPr lang="sv-SE" sz="713" dirty="0">
                <a:ea typeface="ＭＳ Ｐゴシック" charset="-128"/>
              </a:rPr>
              <a:t>+46 (0)8-70 12885</a:t>
            </a:r>
            <a:endParaRPr lang="sv-SE" sz="713" b="1" dirty="0">
              <a:ea typeface="ＭＳ Ｐゴシック" charset="-128"/>
            </a:endParaRPr>
          </a:p>
          <a:p>
            <a:pPr>
              <a:spcBef>
                <a:spcPts val="225"/>
              </a:spcBef>
            </a:pPr>
            <a:r>
              <a:rPr lang="sv-SE" sz="713" dirty="0">
                <a:ea typeface="ＭＳ Ｐゴシック" charset="-128"/>
                <a:hlinkClick r:id="rId5"/>
              </a:rPr>
              <a:t>mattias.sundling@handelsbanken.se</a:t>
            </a:r>
            <a:endParaRPr lang="sv-SE" sz="713" dirty="0">
              <a:ea typeface="ＭＳ Ｐゴシック" charset="-128"/>
            </a:endParaRPr>
          </a:p>
          <a:p>
            <a:pPr>
              <a:spcBef>
                <a:spcPts val="225"/>
              </a:spcBef>
            </a:pPr>
            <a:r>
              <a:rPr lang="sv-SE" sz="713" b="1" dirty="0">
                <a:ea typeface="ＭＳ Ｐゴシック" charset="-128"/>
              </a:rPr>
              <a:t>Andreas Hild, </a:t>
            </a:r>
            <a:r>
              <a:rPr lang="sv-SE" sz="713" dirty="0">
                <a:ea typeface="ＭＳ Ｐゴシック" charset="-128"/>
              </a:rPr>
              <a:t>+46 (0)8- </a:t>
            </a:r>
            <a:r>
              <a:rPr lang="en-US" sz="713" dirty="0">
                <a:ea typeface="ＭＳ Ｐゴシック" charset="-128"/>
              </a:rPr>
              <a:t>70 183 32</a:t>
            </a:r>
            <a:r>
              <a:rPr lang="sv-SE" sz="713" dirty="0">
                <a:ea typeface="ＭＳ Ｐゴシック" charset="-128"/>
              </a:rPr>
              <a:t>, </a:t>
            </a:r>
          </a:p>
          <a:p>
            <a:pPr>
              <a:spcBef>
                <a:spcPts val="225"/>
              </a:spcBef>
            </a:pPr>
            <a:r>
              <a:rPr lang="sv-SE" sz="713" dirty="0">
                <a:ea typeface="ＭＳ Ｐゴシック" charset="-128"/>
                <a:hlinkClick r:id="rId6"/>
              </a:rPr>
              <a:t>andreas.hild@handelsbanken.se</a:t>
            </a:r>
            <a:endParaRPr lang="sv-SE" sz="713" dirty="0">
              <a:ea typeface="ＭＳ Ｐゴシック" charset="-128"/>
            </a:endParaRPr>
          </a:p>
          <a:p>
            <a:pPr>
              <a:spcBef>
                <a:spcPts val="225"/>
              </a:spcBef>
            </a:pPr>
            <a:endParaRPr lang="sv-SE" sz="713" dirty="0">
              <a:ea typeface="ＭＳ Ｐゴシック" charset="-128"/>
            </a:endParaRPr>
          </a:p>
          <a:p>
            <a:pPr>
              <a:spcBef>
                <a:spcPts val="375"/>
              </a:spcBef>
            </a:pPr>
            <a:r>
              <a:rPr lang="sv-SE" sz="713" b="1" dirty="0"/>
              <a:t>Vår hemsida:</a:t>
            </a:r>
            <a:r>
              <a:rPr lang="sv-SE" sz="713" dirty="0"/>
              <a:t/>
            </a:r>
            <a:br>
              <a:rPr lang="sv-SE" sz="713" dirty="0"/>
            </a:br>
            <a:r>
              <a:rPr lang="sv-SE" sz="713" dirty="0">
                <a:hlinkClick r:id="rId7"/>
              </a:rPr>
              <a:t>research.handelsbanken.se/morgonrapporten</a:t>
            </a:r>
            <a:endParaRPr lang="sv-SE" sz="713" dirty="0"/>
          </a:p>
          <a:p>
            <a:pPr>
              <a:spcBef>
                <a:spcPts val="375"/>
              </a:spcBef>
            </a:pPr>
            <a:r>
              <a:rPr lang="sv-SE" sz="713" b="1" dirty="0" err="1"/>
              <a:t>Soundcloud</a:t>
            </a:r>
            <a:r>
              <a:rPr lang="sv-SE" sz="713" b="1" dirty="0"/>
              <a:t>: </a:t>
            </a:r>
            <a:r>
              <a:rPr lang="sv-SE" sz="713" dirty="0"/>
              <a:t/>
            </a:r>
            <a:br>
              <a:rPr lang="sv-SE" sz="713" dirty="0"/>
            </a:br>
            <a:r>
              <a:rPr lang="sv-SE" sz="713" dirty="0">
                <a:hlinkClick r:id="rId8"/>
              </a:rPr>
              <a:t>Handelsbanken Research</a:t>
            </a:r>
            <a:endParaRPr lang="sv-SE" sz="713" dirty="0"/>
          </a:p>
          <a:p>
            <a:pPr>
              <a:spcBef>
                <a:spcPts val="375"/>
              </a:spcBef>
            </a:pPr>
            <a:r>
              <a:rPr lang="sv-SE" sz="713" b="1" dirty="0" err="1"/>
              <a:t>Spotify</a:t>
            </a:r>
            <a:r>
              <a:rPr lang="sv-SE" sz="713" b="1" dirty="0"/>
              <a:t>: </a:t>
            </a:r>
            <a:r>
              <a:rPr lang="sv-SE" sz="713" dirty="0"/>
              <a:t/>
            </a:r>
            <a:br>
              <a:rPr lang="sv-SE" sz="713" dirty="0"/>
            </a:br>
            <a:r>
              <a:rPr lang="sv-SE" sz="713" dirty="0">
                <a:hlinkClick r:id="rId9"/>
              </a:rPr>
              <a:t>Morgonrapporten </a:t>
            </a:r>
            <a:r>
              <a:rPr lang="sv-SE" sz="713" dirty="0"/>
              <a:t>av Handelsbanken </a:t>
            </a:r>
            <a:r>
              <a:rPr lang="sv-SE" sz="713" dirty="0" err="1"/>
              <a:t>Economic</a:t>
            </a:r>
            <a:r>
              <a:rPr lang="sv-SE" sz="713" dirty="0"/>
              <a:t> Research</a:t>
            </a:r>
          </a:p>
          <a:p>
            <a:pPr>
              <a:spcBef>
                <a:spcPts val="375"/>
              </a:spcBef>
            </a:pPr>
            <a:r>
              <a:rPr lang="sv-SE" sz="713" b="1" dirty="0"/>
              <a:t>iTunes:</a:t>
            </a:r>
            <a:r>
              <a:rPr lang="sv-SE" sz="713" dirty="0"/>
              <a:t> </a:t>
            </a:r>
            <a:br>
              <a:rPr lang="sv-SE" sz="713" dirty="0"/>
            </a:br>
            <a:r>
              <a:rPr lang="sv-SE" sz="713" dirty="0">
                <a:hlinkClick r:id="rId10"/>
              </a:rPr>
              <a:t>Morgonrapporten</a:t>
            </a:r>
            <a:endParaRPr lang="sv-SE" sz="713" dirty="0"/>
          </a:p>
        </p:txBody>
      </p:sp>
    </p:spTree>
    <p:extLst>
      <p:ext uri="{BB962C8B-B14F-4D97-AF65-F5344CB8AC3E}">
        <p14:creationId xmlns:p14="http://schemas.microsoft.com/office/powerpoint/2010/main" val="221793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MSCI Nordic, Energy och Materials vinnare YTD</a:t>
            </a:r>
            <a:endParaRPr lang="sv-SE" dirty="0"/>
          </a:p>
        </p:txBody>
      </p:sp>
      <p:sp>
        <p:nvSpPr>
          <p:cNvPr id="4" name="Slide Number Placeholder 3"/>
          <p:cNvSpPr>
            <a:spLocks noGrp="1"/>
          </p:cNvSpPr>
          <p:nvPr>
            <p:ph type="sldNum" sz="quarter" idx="4"/>
          </p:nvPr>
        </p:nvSpPr>
        <p:spPr/>
        <p:txBody>
          <a:bodyPr/>
          <a:lstStyle/>
          <a:p>
            <a:fld id="{5A6719E9-FC1E-4AE4-A2F0-2206EDDAE867}" type="slidenum">
              <a:rPr lang="en-US" smtClean="0"/>
              <a:t>10</a:t>
            </a:fld>
            <a:endParaRPr lang="en-US"/>
          </a:p>
        </p:txBody>
      </p:sp>
      <p:graphicFrame>
        <p:nvGraphicFramePr>
          <p:cNvPr id="7" name="Object 6"/>
          <p:cNvGraphicFramePr>
            <a:graphicFrameLocks noChangeAspect="1"/>
          </p:cNvGraphicFramePr>
          <p:nvPr>
            <p:extLst/>
          </p:nvPr>
        </p:nvGraphicFramePr>
        <p:xfrm>
          <a:off x="1834659" y="1355565"/>
          <a:ext cx="5474684" cy="4388058"/>
        </p:xfrm>
        <a:graphic>
          <a:graphicData uri="http://schemas.openxmlformats.org/presentationml/2006/ole">
            <mc:AlternateContent xmlns:mc="http://schemas.openxmlformats.org/markup-compatibility/2006">
              <mc:Choice xmlns:v="urn:schemas-microsoft-com:vml" Requires="v">
                <p:oleObj spid="_x0000_s252934" name="Macrobond document" r:id="rId3" imgW="4760595" imgH="3815703" progId="Mbnd.mbnd">
                  <p:embed/>
                </p:oleObj>
              </mc:Choice>
              <mc:Fallback>
                <p:oleObj name="Macrobond document" r:id="rId3" imgW="4760595" imgH="3815703" progId="Mbnd.mbnd">
                  <p:embed/>
                  <p:pic>
                    <p:nvPicPr>
                      <p:cNvPr id="0" name=""/>
                      <p:cNvPicPr/>
                      <p:nvPr/>
                    </p:nvPicPr>
                    <p:blipFill>
                      <a:blip r:embed="rId4"/>
                      <a:stretch>
                        <a:fillRect/>
                      </a:stretch>
                    </p:blipFill>
                    <p:spPr>
                      <a:xfrm>
                        <a:off x="1834659" y="1355565"/>
                        <a:ext cx="5474684" cy="4388058"/>
                      </a:xfrm>
                      <a:prstGeom prst="rect">
                        <a:avLst/>
                      </a:prstGeom>
                    </p:spPr>
                  </p:pic>
                </p:oleObj>
              </mc:Fallback>
            </mc:AlternateContent>
          </a:graphicData>
        </a:graphic>
      </p:graphicFrame>
    </p:spTree>
    <p:extLst>
      <p:ext uri="{BB962C8B-B14F-4D97-AF65-F5344CB8AC3E}">
        <p14:creationId xmlns:p14="http://schemas.microsoft.com/office/powerpoint/2010/main" val="373596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Palladium och Platina</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2121312438"/>
              </p:ext>
            </p:extLst>
          </p:nvPr>
        </p:nvGraphicFramePr>
        <p:xfrm>
          <a:off x="2097276" y="1325879"/>
          <a:ext cx="5257680" cy="3953539"/>
        </p:xfrm>
        <a:graphic>
          <a:graphicData uri="http://schemas.openxmlformats.org/presentationml/2006/ole">
            <mc:AlternateContent xmlns:mc="http://schemas.openxmlformats.org/markup-compatibility/2006">
              <mc:Choice xmlns:v="urn:schemas-microsoft-com:vml" Requires="v">
                <p:oleObj spid="_x0000_s250894" name="Macrobond document" r:id="rId3" imgW="5074730" imgH="3815703" progId="Mbnd.mbnd">
                  <p:embed/>
                </p:oleObj>
              </mc:Choice>
              <mc:Fallback>
                <p:oleObj name="Macrobond document" r:id="rId3" imgW="5074730" imgH="3815703" progId="Mbnd.mbnd">
                  <p:embed/>
                  <p:pic>
                    <p:nvPicPr>
                      <p:cNvPr id="0" name=""/>
                      <p:cNvPicPr/>
                      <p:nvPr/>
                    </p:nvPicPr>
                    <p:blipFill>
                      <a:blip r:embed="rId4"/>
                      <a:stretch>
                        <a:fillRect/>
                      </a:stretch>
                    </p:blipFill>
                    <p:spPr>
                      <a:xfrm>
                        <a:off x="2097276" y="1325879"/>
                        <a:ext cx="5257680" cy="3953539"/>
                      </a:xfrm>
                      <a:prstGeom prst="rect">
                        <a:avLst/>
                      </a:prstGeom>
                    </p:spPr>
                  </p:pic>
                </p:oleObj>
              </mc:Fallback>
            </mc:AlternateContent>
          </a:graphicData>
        </a:graphic>
      </p:graphicFrame>
    </p:spTree>
    <p:extLst>
      <p:ext uri="{BB962C8B-B14F-4D97-AF65-F5344CB8AC3E}">
        <p14:creationId xmlns:p14="http://schemas.microsoft.com/office/powerpoint/2010/main" val="386623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t>Korta SEK-ränta </a:t>
            </a:r>
            <a:r>
              <a:rPr lang="sv-SE" sz="2400" dirty="0" smtClean="0"/>
              <a:t>fortsatt pressad, men inte lägre</a:t>
            </a:r>
            <a:endParaRPr lang="en-GB"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2060524744"/>
              </p:ext>
            </p:extLst>
          </p:nvPr>
        </p:nvGraphicFramePr>
        <p:xfrm>
          <a:off x="98773" y="1613590"/>
          <a:ext cx="4551118" cy="3422236"/>
        </p:xfrm>
        <a:graphic>
          <a:graphicData uri="http://schemas.openxmlformats.org/presentationml/2006/ole">
            <mc:AlternateContent xmlns:mc="http://schemas.openxmlformats.org/markup-compatibility/2006">
              <mc:Choice xmlns:v="urn:schemas-microsoft-com:vml" Requires="v">
                <p:oleObj spid="_x0000_s241711" name="Macrobond document" r:id="rId4" imgW="5074730" imgH="3815703" progId="Mbnd.mbnd">
                  <p:embed/>
                </p:oleObj>
              </mc:Choice>
              <mc:Fallback>
                <p:oleObj name="Macrobond document" r:id="rId4" imgW="5074730" imgH="3815703" progId="Mbnd.mbnd">
                  <p:embed/>
                  <p:pic>
                    <p:nvPicPr>
                      <p:cNvPr id="0" name=""/>
                      <p:cNvPicPr/>
                      <p:nvPr/>
                    </p:nvPicPr>
                    <p:blipFill>
                      <a:blip r:embed="rId5"/>
                      <a:stretch>
                        <a:fillRect/>
                      </a:stretch>
                    </p:blipFill>
                    <p:spPr>
                      <a:xfrm>
                        <a:off x="98773" y="1613590"/>
                        <a:ext cx="4551118" cy="342223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42671561"/>
              </p:ext>
            </p:extLst>
          </p:nvPr>
        </p:nvGraphicFramePr>
        <p:xfrm>
          <a:off x="4810883" y="1613590"/>
          <a:ext cx="4333117" cy="3258309"/>
        </p:xfrm>
        <a:graphic>
          <a:graphicData uri="http://schemas.openxmlformats.org/presentationml/2006/ole">
            <mc:AlternateContent xmlns:mc="http://schemas.openxmlformats.org/markup-compatibility/2006">
              <mc:Choice xmlns:v="urn:schemas-microsoft-com:vml" Requires="v">
                <p:oleObj spid="_x0000_s241712" name="Macrobond document" r:id="rId6" imgW="5074730" imgH="3815703" progId="Mbnd.mbnd">
                  <p:embed/>
                </p:oleObj>
              </mc:Choice>
              <mc:Fallback>
                <p:oleObj name="Macrobond document" r:id="rId6" imgW="5074730" imgH="3815703" progId="Mbnd.mbnd">
                  <p:embed/>
                  <p:pic>
                    <p:nvPicPr>
                      <p:cNvPr id="0" name=""/>
                      <p:cNvPicPr/>
                      <p:nvPr/>
                    </p:nvPicPr>
                    <p:blipFill>
                      <a:blip r:embed="rId7"/>
                      <a:stretch>
                        <a:fillRect/>
                      </a:stretch>
                    </p:blipFill>
                    <p:spPr>
                      <a:xfrm>
                        <a:off x="4810883" y="1613590"/>
                        <a:ext cx="4333117" cy="3258309"/>
                      </a:xfrm>
                      <a:prstGeom prst="rect">
                        <a:avLst/>
                      </a:prstGeom>
                    </p:spPr>
                  </p:pic>
                </p:oleObj>
              </mc:Fallback>
            </mc:AlternateContent>
          </a:graphicData>
        </a:graphic>
      </p:graphicFrame>
    </p:spTree>
    <p:extLst>
      <p:ext uri="{BB962C8B-B14F-4D97-AF65-F5344CB8AC3E}">
        <p14:creationId xmlns:p14="http://schemas.microsoft.com/office/powerpoint/2010/main" val="165748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91" y="406764"/>
            <a:ext cx="5738194" cy="405000"/>
          </a:xfrm>
        </p:spPr>
        <p:txBody>
          <a:bodyPr>
            <a:normAutofit fontScale="90000"/>
          </a:bodyPr>
          <a:lstStyle/>
          <a:p>
            <a:r>
              <a:rPr lang="sv-SE" dirty="0" smtClean="0"/>
              <a:t>US 10y Realräntan </a:t>
            </a:r>
            <a:r>
              <a:rPr lang="sv-SE" dirty="0" smtClean="0"/>
              <a:t>studsar tillbaka</a:t>
            </a:r>
            <a:endParaRPr lang="en-US" dirty="0"/>
          </a:p>
        </p:txBody>
      </p:sp>
      <p:sp>
        <p:nvSpPr>
          <p:cNvPr id="4" name="Slide Number Placeholder 3"/>
          <p:cNvSpPr>
            <a:spLocks noGrp="1"/>
          </p:cNvSpPr>
          <p:nvPr>
            <p:ph type="sldNum" sz="quarter" idx="4294967295"/>
          </p:nvPr>
        </p:nvSpPr>
        <p:spPr>
          <a:xfrm>
            <a:off x="306000" y="6443135"/>
            <a:ext cx="360000" cy="262800"/>
          </a:xfrm>
          <a:prstGeom prst="rect">
            <a:avLst/>
          </a:prstGeom>
        </p:spPr>
        <p:txBody>
          <a:bodyPr/>
          <a:lstStyle/>
          <a:p>
            <a:fld id="{461D727D-829C-4414-B3DC-44FBDE6361AF}" type="slidenum">
              <a:rPr lang="sv-SE" smtClean="0"/>
              <a:t>13</a:t>
            </a:fld>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3863149783"/>
              </p:ext>
            </p:extLst>
          </p:nvPr>
        </p:nvGraphicFramePr>
        <p:xfrm>
          <a:off x="5352120" y="811764"/>
          <a:ext cx="3586120" cy="2695196"/>
        </p:xfrm>
        <a:graphic>
          <a:graphicData uri="http://schemas.openxmlformats.org/presentationml/2006/ole">
            <mc:AlternateContent xmlns:mc="http://schemas.openxmlformats.org/markup-compatibility/2006">
              <mc:Choice xmlns:v="urn:schemas-microsoft-com:vml" Requires="v">
                <p:oleObj spid="_x0000_s211201"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5352120" y="811764"/>
                        <a:ext cx="3586120" cy="269519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74292121"/>
              </p:ext>
            </p:extLst>
          </p:nvPr>
        </p:nvGraphicFramePr>
        <p:xfrm>
          <a:off x="5362587" y="3481735"/>
          <a:ext cx="3598449" cy="2704461"/>
        </p:xfrm>
        <a:graphic>
          <a:graphicData uri="http://schemas.openxmlformats.org/presentationml/2006/ole">
            <mc:AlternateContent xmlns:mc="http://schemas.openxmlformats.org/markup-compatibility/2006">
              <mc:Choice xmlns:v="urn:schemas-microsoft-com:vml" Requires="v">
                <p:oleObj spid="_x0000_s211202" name="Macrobond document" r:id="rId6" imgW="3808476" imgH="2861777" progId="Mbnd.mbnd">
                  <p:embed/>
                </p:oleObj>
              </mc:Choice>
              <mc:Fallback>
                <p:oleObj name="Macrobond document" r:id="rId6" imgW="3808476" imgH="2861777" progId="Mbnd.mbnd">
                  <p:embed/>
                  <p:pic>
                    <p:nvPicPr>
                      <p:cNvPr id="0" name=""/>
                      <p:cNvPicPr/>
                      <p:nvPr/>
                    </p:nvPicPr>
                    <p:blipFill>
                      <a:blip r:embed="rId7"/>
                      <a:stretch>
                        <a:fillRect/>
                      </a:stretch>
                    </p:blipFill>
                    <p:spPr>
                      <a:xfrm>
                        <a:off x="5362587" y="3481735"/>
                        <a:ext cx="3598449" cy="270446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6026286"/>
              </p:ext>
            </p:extLst>
          </p:nvPr>
        </p:nvGraphicFramePr>
        <p:xfrm>
          <a:off x="230861" y="2069827"/>
          <a:ext cx="4028229" cy="3027468"/>
        </p:xfrm>
        <a:graphic>
          <a:graphicData uri="http://schemas.openxmlformats.org/presentationml/2006/ole">
            <mc:AlternateContent xmlns:mc="http://schemas.openxmlformats.org/markup-compatibility/2006">
              <mc:Choice xmlns:v="urn:schemas-microsoft-com:vml" Requires="v">
                <p:oleObj spid="_x0000_s211203" name="Macrobond document" r:id="rId8" imgW="3808476" imgH="2861777" progId="Mbnd.mbnd">
                  <p:embed/>
                </p:oleObj>
              </mc:Choice>
              <mc:Fallback>
                <p:oleObj name="Macrobond document" r:id="rId8" imgW="3808476" imgH="2861777" progId="Mbnd.mbnd">
                  <p:embed/>
                  <p:pic>
                    <p:nvPicPr>
                      <p:cNvPr id="0" name=""/>
                      <p:cNvPicPr/>
                      <p:nvPr/>
                    </p:nvPicPr>
                    <p:blipFill>
                      <a:blip r:embed="rId9"/>
                      <a:stretch>
                        <a:fillRect/>
                      </a:stretch>
                    </p:blipFill>
                    <p:spPr>
                      <a:xfrm>
                        <a:off x="230861" y="2069827"/>
                        <a:ext cx="4028229" cy="3027468"/>
                      </a:xfrm>
                      <a:prstGeom prst="rect">
                        <a:avLst/>
                      </a:prstGeom>
                    </p:spPr>
                  </p:pic>
                </p:oleObj>
              </mc:Fallback>
            </mc:AlternateContent>
          </a:graphicData>
        </a:graphic>
      </p:graphicFrame>
      <p:cxnSp>
        <p:nvCxnSpPr>
          <p:cNvPr id="9" name="Straight Arrow Connector 8"/>
          <p:cNvCxnSpPr/>
          <p:nvPr/>
        </p:nvCxnSpPr>
        <p:spPr>
          <a:xfrm flipV="1">
            <a:off x="4340919" y="2621653"/>
            <a:ext cx="724766" cy="5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59090" y="3732612"/>
            <a:ext cx="806595" cy="61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47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Gas och el </a:t>
            </a:r>
            <a:r>
              <a:rPr lang="sv-SE" dirty="0" smtClean="0"/>
              <a:t>mot gamla extremtoppar</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631908683"/>
              </p:ext>
            </p:extLst>
          </p:nvPr>
        </p:nvGraphicFramePr>
        <p:xfrm>
          <a:off x="2000250" y="1497013"/>
          <a:ext cx="5141913" cy="3863975"/>
        </p:xfrm>
        <a:graphic>
          <a:graphicData uri="http://schemas.openxmlformats.org/presentationml/2006/ole">
            <mc:AlternateContent xmlns:mc="http://schemas.openxmlformats.org/markup-compatibility/2006">
              <mc:Choice xmlns:v="urn:schemas-microsoft-com:vml" Requires="v">
                <p:oleObj spid="_x0000_s238625" name="Macrobond document" r:id="rId3" imgW="5141299" imgH="3863291" progId="Mbnd.mbnd">
                  <p:embed/>
                </p:oleObj>
              </mc:Choice>
              <mc:Fallback>
                <p:oleObj name="Macrobond document" r:id="rId3" imgW="5141299" imgH="3863291" progId="Mbnd.mbnd">
                  <p:embed/>
                  <p:pic>
                    <p:nvPicPr>
                      <p:cNvPr id="0" name=""/>
                      <p:cNvPicPr/>
                      <p:nvPr/>
                    </p:nvPicPr>
                    <p:blipFill>
                      <a:blip r:embed="rId4"/>
                      <a:stretch>
                        <a:fillRect/>
                      </a:stretch>
                    </p:blipFill>
                    <p:spPr>
                      <a:xfrm>
                        <a:off x="2000250" y="1497013"/>
                        <a:ext cx="5141913" cy="3863975"/>
                      </a:xfrm>
                      <a:prstGeom prst="rect">
                        <a:avLst/>
                      </a:prstGeom>
                    </p:spPr>
                  </p:pic>
                </p:oleObj>
              </mc:Fallback>
            </mc:AlternateContent>
          </a:graphicData>
        </a:graphic>
      </p:graphicFrame>
    </p:spTree>
    <p:extLst>
      <p:ext uri="{BB962C8B-B14F-4D97-AF65-F5344CB8AC3E}">
        <p14:creationId xmlns:p14="http://schemas.microsoft.com/office/powerpoint/2010/main" val="163745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Tidigare</a:t>
            </a:r>
            <a:r>
              <a:rPr lang="en-US" sz="2400" dirty="0" smtClean="0"/>
              <a:t> </a:t>
            </a:r>
            <a:r>
              <a:rPr lang="en-US" sz="2400" dirty="0" err="1" smtClean="0"/>
              <a:t>marknadsutveckling</a:t>
            </a:r>
            <a:r>
              <a:rPr lang="en-US" sz="2400" dirty="0" smtClean="0"/>
              <a:t> </a:t>
            </a:r>
            <a:r>
              <a:rPr lang="en-US" sz="2400" dirty="0" err="1" smtClean="0"/>
              <a:t>i</a:t>
            </a:r>
            <a:r>
              <a:rPr lang="en-US" sz="2400" dirty="0" smtClean="0"/>
              <a:t> </a:t>
            </a:r>
            <a:r>
              <a:rPr lang="en-US" sz="2400" dirty="0" err="1" smtClean="0"/>
              <a:t>samband</a:t>
            </a:r>
            <a:r>
              <a:rPr lang="en-US" sz="2400" dirty="0" smtClean="0"/>
              <a:t> med </a:t>
            </a:r>
            <a:r>
              <a:rPr lang="en-US" sz="2400" dirty="0" err="1" smtClean="0"/>
              <a:t>konflikter</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180496745"/>
              </p:ext>
            </p:extLst>
          </p:nvPr>
        </p:nvGraphicFramePr>
        <p:xfrm>
          <a:off x="1716088" y="1354968"/>
          <a:ext cx="5711825" cy="4768850"/>
        </p:xfrm>
        <a:graphic>
          <a:graphicData uri="http://schemas.openxmlformats.org/presentationml/2006/ole">
            <mc:AlternateContent xmlns:mc="http://schemas.openxmlformats.org/markup-compatibility/2006">
              <mc:Choice xmlns:v="urn:schemas-microsoft-com:vml" Requires="v">
                <p:oleObj spid="_x0000_s249871" name="Macrobond document" r:id="rId3" imgW="5712354" imgH="4769628" progId="Mbnd.mbnd">
                  <p:embed/>
                </p:oleObj>
              </mc:Choice>
              <mc:Fallback>
                <p:oleObj name="Macrobond document" r:id="rId3" imgW="5712354" imgH="4769628" progId="Mbnd.mbnd">
                  <p:embed/>
                  <p:pic>
                    <p:nvPicPr>
                      <p:cNvPr id="0" name=""/>
                      <p:cNvPicPr/>
                      <p:nvPr/>
                    </p:nvPicPr>
                    <p:blipFill>
                      <a:blip r:embed="rId4"/>
                      <a:stretch>
                        <a:fillRect/>
                      </a:stretch>
                    </p:blipFill>
                    <p:spPr>
                      <a:xfrm>
                        <a:off x="1716088" y="1354968"/>
                        <a:ext cx="5711825" cy="4768850"/>
                      </a:xfrm>
                      <a:prstGeom prst="rect">
                        <a:avLst/>
                      </a:prstGeom>
                    </p:spPr>
                  </p:pic>
                </p:oleObj>
              </mc:Fallback>
            </mc:AlternateContent>
          </a:graphicData>
        </a:graphic>
      </p:graphicFrame>
    </p:spTree>
    <p:extLst>
      <p:ext uri="{BB962C8B-B14F-4D97-AF65-F5344CB8AC3E}">
        <p14:creationId xmlns:p14="http://schemas.microsoft.com/office/powerpoint/2010/main" val="226880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Spannmål fortsätter upp</a:t>
            </a:r>
            <a:br>
              <a:rPr lang="sv-SE" dirty="0" smtClean="0"/>
            </a:b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83385474"/>
              </p:ext>
            </p:extLst>
          </p:nvPr>
        </p:nvGraphicFramePr>
        <p:xfrm>
          <a:off x="1" y="1656522"/>
          <a:ext cx="4704522" cy="3535745"/>
        </p:xfrm>
        <a:graphic>
          <a:graphicData uri="http://schemas.openxmlformats.org/presentationml/2006/ole">
            <mc:AlternateContent xmlns:mc="http://schemas.openxmlformats.org/markup-compatibility/2006">
              <mc:Choice xmlns:v="urn:schemas-microsoft-com:vml" Requires="v">
                <p:oleObj spid="_x0000_s239681" name="Macrobond document" r:id="rId3" imgW="3808476" imgH="2861777" progId="Mbnd.mbnd">
                  <p:embed/>
                </p:oleObj>
              </mc:Choice>
              <mc:Fallback>
                <p:oleObj name="Macrobond document" r:id="rId3" imgW="3808476" imgH="2861777" progId="Mbnd.mbnd">
                  <p:embed/>
                  <p:pic>
                    <p:nvPicPr>
                      <p:cNvPr id="0" name=""/>
                      <p:cNvPicPr/>
                      <p:nvPr/>
                    </p:nvPicPr>
                    <p:blipFill>
                      <a:blip r:embed="rId4"/>
                      <a:stretch>
                        <a:fillRect/>
                      </a:stretch>
                    </p:blipFill>
                    <p:spPr>
                      <a:xfrm>
                        <a:off x="1" y="1656522"/>
                        <a:ext cx="4704522" cy="353574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47324924"/>
              </p:ext>
            </p:extLst>
          </p:nvPr>
        </p:nvGraphicFramePr>
        <p:xfrm>
          <a:off x="4704523" y="1927001"/>
          <a:ext cx="4121423" cy="3097510"/>
        </p:xfrm>
        <a:graphic>
          <a:graphicData uri="http://schemas.openxmlformats.org/presentationml/2006/ole">
            <mc:AlternateContent xmlns:mc="http://schemas.openxmlformats.org/markup-compatibility/2006">
              <mc:Choice xmlns:v="urn:schemas-microsoft-com:vml" Requires="v">
                <p:oleObj spid="_x0000_s239682" name="Macrobond document" r:id="rId5" imgW="3808476" imgH="2861777" progId="Mbnd.mbnd">
                  <p:embed/>
                </p:oleObj>
              </mc:Choice>
              <mc:Fallback>
                <p:oleObj name="Macrobond document" r:id="rId5" imgW="3808476" imgH="2861777" progId="Mbnd.mbnd">
                  <p:embed/>
                  <p:pic>
                    <p:nvPicPr>
                      <p:cNvPr id="0" name=""/>
                      <p:cNvPicPr/>
                      <p:nvPr/>
                    </p:nvPicPr>
                    <p:blipFill>
                      <a:blip r:embed="rId6"/>
                      <a:stretch>
                        <a:fillRect/>
                      </a:stretch>
                    </p:blipFill>
                    <p:spPr>
                      <a:xfrm>
                        <a:off x="4704523" y="1927001"/>
                        <a:ext cx="4121423" cy="3097510"/>
                      </a:xfrm>
                      <a:prstGeom prst="rect">
                        <a:avLst/>
                      </a:prstGeom>
                    </p:spPr>
                  </p:pic>
                </p:oleObj>
              </mc:Fallback>
            </mc:AlternateContent>
          </a:graphicData>
        </a:graphic>
      </p:graphicFrame>
    </p:spTree>
    <p:extLst>
      <p:ext uri="{BB962C8B-B14F-4D97-AF65-F5344CB8AC3E}">
        <p14:creationId xmlns:p14="http://schemas.microsoft.com/office/powerpoint/2010/main" val="256334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Utveckling senaste veckan</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3395589132"/>
              </p:ext>
            </p:extLst>
          </p:nvPr>
        </p:nvGraphicFramePr>
        <p:xfrm>
          <a:off x="1203768" y="1108209"/>
          <a:ext cx="6658890" cy="5004576"/>
        </p:xfrm>
        <a:graphic>
          <a:graphicData uri="http://schemas.openxmlformats.org/presentationml/2006/ole">
            <mc:AlternateContent xmlns:mc="http://schemas.openxmlformats.org/markup-compatibility/2006">
              <mc:Choice xmlns:v="urn:schemas-microsoft-com:vml" Requires="v">
                <p:oleObj spid="_x0000_s230439" name="Macrobond document" r:id="rId3" imgW="3808476" imgH="2861777" progId="Mbnd.mbnd">
                  <p:embed/>
                </p:oleObj>
              </mc:Choice>
              <mc:Fallback>
                <p:oleObj name="Macrobond document" r:id="rId3" imgW="3808476" imgH="2861777" progId="Mbnd.mbnd">
                  <p:embed/>
                  <p:pic>
                    <p:nvPicPr>
                      <p:cNvPr id="0" name=""/>
                      <p:cNvPicPr/>
                      <p:nvPr/>
                    </p:nvPicPr>
                    <p:blipFill>
                      <a:blip r:embed="rId4"/>
                      <a:stretch>
                        <a:fillRect/>
                      </a:stretch>
                    </p:blipFill>
                    <p:spPr>
                      <a:xfrm>
                        <a:off x="1203768" y="1108209"/>
                        <a:ext cx="6658890" cy="5004576"/>
                      </a:xfrm>
                      <a:prstGeom prst="rect">
                        <a:avLst/>
                      </a:prstGeom>
                    </p:spPr>
                  </p:pic>
                </p:oleObj>
              </mc:Fallback>
            </mc:AlternateContent>
          </a:graphicData>
        </a:graphic>
      </p:graphicFrame>
    </p:spTree>
    <p:extLst>
      <p:ext uri="{BB962C8B-B14F-4D97-AF65-F5344CB8AC3E}">
        <p14:creationId xmlns:p14="http://schemas.microsoft.com/office/powerpoint/2010/main" val="2600539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89358" y="296448"/>
            <a:ext cx="8207376" cy="553414"/>
          </a:xfrm>
          <a:prstGeom prst="rect">
            <a:avLst/>
          </a:prstGeom>
        </p:spPr>
        <p:txBody>
          <a:bodyPr>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en-GB" dirty="0" smtClean="0"/>
              <a:t>DET HÄNDER IDAG</a:t>
            </a:r>
            <a:endParaRPr lang="sv-SE" dirty="0" smtClean="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544821" y="425443"/>
            <a:ext cx="485735" cy="485735"/>
          </a:xfrm>
          <a:prstGeom prst="rect">
            <a:avLst/>
          </a:prstGeom>
        </p:spPr>
      </p:pic>
      <p:sp>
        <p:nvSpPr>
          <p:cNvPr id="8" name="Rectangle 7"/>
          <p:cNvSpPr/>
          <p:nvPr/>
        </p:nvSpPr>
        <p:spPr>
          <a:xfrm>
            <a:off x="6993411" y="5422707"/>
            <a:ext cx="1603323" cy="276999"/>
          </a:xfrm>
          <a:prstGeom prst="rect">
            <a:avLst/>
          </a:prstGeom>
        </p:spPr>
        <p:txBody>
          <a:bodyPr wrap="none">
            <a:spAutoFit/>
          </a:bodyPr>
          <a:lstStyle/>
          <a:p>
            <a:pPr algn="ctr"/>
            <a:r>
              <a:rPr lang="en-US" sz="1200" b="1" dirty="0">
                <a:solidFill>
                  <a:srgbClr val="000000"/>
                </a:solidFill>
              </a:rPr>
              <a:t>Riksbanken köper:</a:t>
            </a:r>
            <a:r>
              <a:rPr lang="en-US" sz="1200" dirty="0">
                <a:solidFill>
                  <a:srgbClr val="000000"/>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4258226924"/>
              </p:ext>
            </p:extLst>
          </p:nvPr>
        </p:nvGraphicFramePr>
        <p:xfrm>
          <a:off x="0" y="671683"/>
          <a:ext cx="5062330" cy="6186317"/>
        </p:xfrm>
        <a:graphic>
          <a:graphicData uri="http://schemas.openxmlformats.org/drawingml/2006/table">
            <a:tbl>
              <a:tblPr/>
              <a:tblGrid>
                <a:gridCol w="3030182"/>
                <a:gridCol w="913865"/>
                <a:gridCol w="692613"/>
                <a:gridCol w="425670"/>
              </a:tblGrid>
              <a:tr h="292172">
                <a:tc>
                  <a:txBody>
                    <a:bodyPr/>
                    <a:lstStyle/>
                    <a:p>
                      <a:pPr algn="l" fontAlgn="ctr"/>
                      <a:r>
                        <a:rPr lang="en-GB" sz="1200" b="1" i="0" u="none" strike="noStrike">
                          <a:solidFill>
                            <a:srgbClr val="FFFFFF"/>
                          </a:solidFill>
                          <a:effectLst/>
                          <a:latin typeface="Arial" panose="020B0604020202020204" pitchFamily="34" charset="0"/>
                        </a:rPr>
                        <a:t>DATA</a:t>
                      </a:r>
                    </a:p>
                  </a:txBody>
                  <a:tcPr marL="72210" marR="0" marT="0" marB="0" anchor="ctr">
                    <a:lnL>
                      <a:noFill/>
                    </a:lnL>
                    <a:lnR>
                      <a:noFill/>
                    </a:lnR>
                    <a:lnT>
                      <a:noFill/>
                    </a:lnT>
                    <a:lnB>
                      <a:noFill/>
                    </a:lnB>
                    <a:solidFill>
                      <a:srgbClr val="005C9B"/>
                    </a:solidFill>
                  </a:tcPr>
                </a:tc>
                <a:tc>
                  <a:txBody>
                    <a:bodyPr/>
                    <a:lstStyle/>
                    <a:p>
                      <a:pPr algn="r" fontAlgn="ctr"/>
                      <a:r>
                        <a:rPr lang="en-GB" sz="1200" b="1" i="0" u="none" strike="noStrike">
                          <a:solidFill>
                            <a:srgbClr val="FFFFFF"/>
                          </a:solidFill>
                          <a:effectLst/>
                          <a:latin typeface="Arial" panose="020B0604020202020204" pitchFamily="34" charset="0"/>
                        </a:rPr>
                        <a:t>Konsensus</a:t>
                      </a:r>
                    </a:p>
                  </a:txBody>
                  <a:tcPr marL="0" marR="72210" marT="0" marB="0" anchor="ctr">
                    <a:lnL>
                      <a:noFill/>
                    </a:lnL>
                    <a:lnR>
                      <a:noFill/>
                    </a:lnR>
                    <a:lnT>
                      <a:noFill/>
                    </a:lnT>
                    <a:lnB>
                      <a:noFill/>
                    </a:lnB>
                    <a:solidFill>
                      <a:srgbClr val="005C9B"/>
                    </a:solidFill>
                  </a:tcPr>
                </a:tc>
                <a:tc>
                  <a:txBody>
                    <a:bodyPr/>
                    <a:lstStyle/>
                    <a:p>
                      <a:pPr algn="r" fontAlgn="ctr"/>
                      <a:r>
                        <a:rPr lang="en-GB" sz="1200" b="1" i="0" u="none" strike="noStrike">
                          <a:solidFill>
                            <a:srgbClr val="FFFFFF"/>
                          </a:solidFill>
                          <a:effectLst/>
                          <a:latin typeface="Arial" panose="020B0604020202020204" pitchFamily="34" charset="0"/>
                        </a:rPr>
                        <a:t>Tidigare</a:t>
                      </a:r>
                    </a:p>
                  </a:txBody>
                  <a:tcPr marL="0" marR="72210" marT="0" marB="0" anchor="ctr">
                    <a:lnL>
                      <a:noFill/>
                    </a:lnL>
                    <a:lnR>
                      <a:noFill/>
                    </a:lnR>
                    <a:lnT>
                      <a:noFill/>
                    </a:lnT>
                    <a:lnB>
                      <a:noFill/>
                    </a:lnB>
                    <a:solidFill>
                      <a:srgbClr val="005C9B"/>
                    </a:solidFill>
                  </a:tcPr>
                </a:tc>
                <a:tc>
                  <a:txBody>
                    <a:bodyPr/>
                    <a:lstStyle/>
                    <a:p>
                      <a:pPr algn="r" fontAlgn="ctr"/>
                      <a:r>
                        <a:rPr lang="en-GB" sz="1200" b="1" i="0" u="none" strike="noStrike">
                          <a:solidFill>
                            <a:srgbClr val="FFFFFF"/>
                          </a:solidFill>
                          <a:effectLst/>
                          <a:latin typeface="Arial" panose="020B0604020202020204" pitchFamily="34" charset="0"/>
                        </a:rPr>
                        <a:t>Tid</a:t>
                      </a:r>
                    </a:p>
                  </a:txBody>
                  <a:tcPr marL="0" marR="72210" marT="0" marB="0" anchor="ctr">
                    <a:lnL>
                      <a:noFill/>
                    </a:lnL>
                    <a:lnR>
                      <a:noFill/>
                    </a:lnR>
                    <a:lnT>
                      <a:noFill/>
                    </a:lnT>
                    <a:lnB>
                      <a:noFill/>
                    </a:lnB>
                    <a:solidFill>
                      <a:srgbClr val="005C9B"/>
                    </a:solidFill>
                  </a:tcPr>
                </a:tc>
              </a:tr>
              <a:tr h="165352">
                <a:tc>
                  <a:txBody>
                    <a:bodyPr/>
                    <a:lstStyle/>
                    <a:p>
                      <a:pPr algn="l" fontAlgn="b"/>
                      <a:r>
                        <a:rPr lang="en-GB" sz="1100" b="1" i="0" u="none" strike="noStrike">
                          <a:solidFill>
                            <a:srgbClr val="000000"/>
                          </a:solidFill>
                          <a:effectLst/>
                          <a:latin typeface="Calibri" panose="020F0502020204030204" pitchFamily="34" charset="0"/>
                        </a:rPr>
                        <a:t>USA:</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Nyanmälda arbetslösa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225.0</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232.0</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14:30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Produktivitet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6.7</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6.6</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14:30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Enhetsarbetskostnader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0.3</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0.3</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14:30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tjänstesektorn (Markit)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56.7</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56.7</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15:45</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sammanvägt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56.0</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56.0</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15:45</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Orderingång, industrin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Orderingång, underliggande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1.9</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tjänstesektorn (ISM)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61.1</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59.9</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Euroområdet:</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55.8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55.8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10:00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sammanvägt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55.8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55.8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10:00</a:t>
                      </a:r>
                    </a:p>
                  </a:txBody>
                  <a:tcPr marL="0" marR="72210" marT="0" marB="0" anchor="b">
                    <a:lnL>
                      <a:noFill/>
                    </a:lnL>
                    <a:lnR>
                      <a:noFill/>
                    </a:lnR>
                    <a:lnT>
                      <a:noFill/>
                    </a:lnT>
                    <a:lnB>
                      <a:noFill/>
                    </a:lnB>
                  </a:tcPr>
                </a:tc>
              </a:tr>
              <a:tr h="267825">
                <a:tc>
                  <a:txBody>
                    <a:bodyPr/>
                    <a:lstStyle/>
                    <a:p>
                      <a:pPr algn="l" fontAlgn="b"/>
                      <a:r>
                        <a:rPr lang="en-GB" sz="1100" b="0" i="0" u="none" strike="noStrike">
                          <a:solidFill>
                            <a:srgbClr val="000000"/>
                          </a:solidFill>
                          <a:effectLst/>
                          <a:latin typeface="Calibri" panose="020F0502020204030204" pitchFamily="34" charset="0"/>
                        </a:rPr>
                        <a:t>Arbetslöshet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6.9</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7.0</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11:00</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Tyskland:</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56.6</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56.6</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09:55</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Frankrike:</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57.9</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57.9</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09:50</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Storbritannien:</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60.8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60.8</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10:30</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Kina:</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(Caixin)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50.7</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51.4</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02:45</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Japan:</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(Final)  </a:t>
                      </a:r>
                    </a:p>
                  </a:txBody>
                  <a:tcPr marL="7221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42.7</a:t>
                      </a:r>
                    </a:p>
                  </a:txBody>
                  <a:tcPr marL="0" marR="7221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01:30</a:t>
                      </a:r>
                    </a:p>
                  </a:txBody>
                  <a:tcPr marL="0" marR="72210" marT="0" marB="0" anchor="b">
                    <a:lnL>
                      <a:noFill/>
                    </a:lnL>
                    <a:lnR>
                      <a:noFill/>
                    </a:lnR>
                    <a:lnT>
                      <a:noFill/>
                    </a:lnT>
                    <a:lnB>
                      <a:noFill/>
                    </a:lnB>
                  </a:tcPr>
                </a:tc>
              </a:tr>
              <a:tr h="165352">
                <a:tc>
                  <a:txBody>
                    <a:bodyPr/>
                    <a:lstStyle/>
                    <a:p>
                      <a:pPr algn="l" fontAlgn="b"/>
                      <a:r>
                        <a:rPr lang="en-GB" sz="1100" b="1" i="0" u="none" strike="noStrike">
                          <a:solidFill>
                            <a:srgbClr val="000000"/>
                          </a:solidFill>
                          <a:effectLst/>
                          <a:latin typeface="Calibri" panose="020F0502020204030204" pitchFamily="34" charset="0"/>
                        </a:rPr>
                        <a:t>Sverige:</a:t>
                      </a:r>
                    </a:p>
                  </a:txBody>
                  <a:tcPr marL="72210" marR="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c>
                  <a:txBody>
                    <a:bodyPr/>
                    <a:lstStyle/>
                    <a:p>
                      <a:pPr algn="r" fontAlgn="b"/>
                      <a:r>
                        <a:rPr lang="en-GB" sz="1100" b="0" i="0" u="none" strike="noStrike">
                          <a:solidFill>
                            <a:srgbClr val="000000"/>
                          </a:solidFill>
                          <a:effectLst/>
                          <a:latin typeface="Calibri" panose="020F0502020204030204" pitchFamily="34" charset="0"/>
                        </a:rPr>
                        <a:t> </a:t>
                      </a:r>
                    </a:p>
                  </a:txBody>
                  <a:tcPr marL="0" marR="72210" marT="0" marB="0" anchor="b">
                    <a:lnL>
                      <a:noFill/>
                    </a:lnL>
                    <a:lnR>
                      <a:noFill/>
                    </a:lnR>
                    <a:lnT>
                      <a:noFill/>
                    </a:lnT>
                    <a:lnB>
                      <a:noFill/>
                    </a:lnB>
                    <a:solidFill>
                      <a:srgbClr val="CCDBEB"/>
                    </a:solidFill>
                  </a:tcPr>
                </a:tc>
              </a:tr>
              <a:tr h="267825">
                <a:tc>
                  <a:txBody>
                    <a:bodyPr/>
                    <a:lstStyle/>
                    <a:p>
                      <a:pPr algn="l" fontAlgn="b"/>
                      <a:r>
                        <a:rPr lang="en-GB" sz="1100" b="0" i="0" u="none" strike="noStrike">
                          <a:solidFill>
                            <a:srgbClr val="000000"/>
                          </a:solidFill>
                          <a:effectLst/>
                          <a:latin typeface="Calibri" panose="020F0502020204030204" pitchFamily="34" charset="0"/>
                        </a:rPr>
                        <a:t>Inköpschefsindex, tjänster  </a:t>
                      </a:r>
                    </a:p>
                  </a:txBody>
                  <a:tcPr marL="7221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a:t>
                      </a:r>
                    </a:p>
                  </a:txBody>
                  <a:tcPr marL="0" marR="7221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68.6</a:t>
                      </a:r>
                    </a:p>
                  </a:txBody>
                  <a:tcPr marL="0" marR="7221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08:30</a:t>
                      </a:r>
                    </a:p>
                  </a:txBody>
                  <a:tcPr marL="0" marR="7221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03618091"/>
              </p:ext>
            </p:extLst>
          </p:nvPr>
        </p:nvGraphicFramePr>
        <p:xfrm>
          <a:off x="5062330" y="1286413"/>
          <a:ext cx="4177067" cy="3366135"/>
        </p:xfrm>
        <a:graphic>
          <a:graphicData uri="http://schemas.openxmlformats.org/drawingml/2006/table">
            <a:tbl>
              <a:tblPr/>
              <a:tblGrid>
                <a:gridCol w="3155802"/>
                <a:gridCol w="1021265"/>
              </a:tblGrid>
              <a:tr h="161676">
                <a:tc>
                  <a:txBody>
                    <a:bodyPr/>
                    <a:lstStyle/>
                    <a:p>
                      <a:pPr algn="l" fontAlgn="b"/>
                      <a:r>
                        <a:rPr lang="en-GB" sz="1100" b="1" i="0" u="none" strike="noStrike">
                          <a:solidFill>
                            <a:srgbClr val="FFFFFF"/>
                          </a:solidFill>
                          <a:effectLst/>
                          <a:latin typeface="Calibri" panose="020F0502020204030204" pitchFamily="34" charset="0"/>
                        </a:rPr>
                        <a:t>CENTRALBANKER</a:t>
                      </a:r>
                    </a:p>
                  </a:txBody>
                  <a:tcPr marL="9525" marR="9525" marT="9525" marB="0" anchor="b">
                    <a:lnL>
                      <a:noFill/>
                    </a:lnL>
                    <a:lnR>
                      <a:noFill/>
                    </a:lnR>
                    <a:lnT>
                      <a:noFill/>
                    </a:lnT>
                    <a:lnB>
                      <a:noFill/>
                    </a:lnB>
                    <a:solidFill>
                      <a:srgbClr val="005C9B"/>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5C9B"/>
                    </a:solidFill>
                  </a:tcPr>
                </a:tc>
              </a:tr>
              <a:tr h="161676">
                <a:tc>
                  <a:txBody>
                    <a:bodyPr/>
                    <a:lstStyle/>
                    <a:p>
                      <a:pPr algn="l" fontAlgn="b"/>
                      <a:r>
                        <a:rPr lang="en-GB" sz="1100" b="1" i="0" u="none" strike="noStrike">
                          <a:solidFill>
                            <a:srgbClr val="000000"/>
                          </a:solidFill>
                          <a:effectLst/>
                          <a:latin typeface="Calibri" panose="020F0502020204030204" pitchFamily="34" charset="0"/>
                        </a:rPr>
                        <a:t>Fed:</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Fed Chair Powell Testifies Before Senate Panel</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16:00</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Fed’s Barkin Speaks on Economy</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18:00</a:t>
                      </a:r>
                    </a:p>
                  </a:txBody>
                  <a:tcPr marL="9525" marR="9525" marT="9525" marB="0" anchor="ctr">
                    <a:lnL>
                      <a:noFill/>
                    </a:lnL>
                    <a:lnR>
                      <a:noFill/>
                    </a:lnR>
                    <a:lnT>
                      <a:noFill/>
                    </a:lnT>
                    <a:lnB>
                      <a:noFill/>
                    </a:lnB>
                  </a:tcPr>
                </a:tc>
              </a:tr>
              <a:tr h="161676">
                <a:tc>
                  <a:txBody>
                    <a:bodyPr/>
                    <a:lstStyle/>
                    <a:p>
                      <a:pPr algn="l" fontAlgn="b"/>
                      <a:r>
                        <a:rPr lang="en-GB" sz="1100" b="1" i="0" u="none" strike="noStrike">
                          <a:solidFill>
                            <a:srgbClr val="000000"/>
                          </a:solidFill>
                          <a:effectLst/>
                          <a:latin typeface="Calibri" panose="020F0502020204030204" pitchFamily="34" charset="0"/>
                        </a:rPr>
                        <a:t>ECB:</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ECB's de Cos Speaks</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09:05</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ECB Publishes Account of February 2022 Policy Meeting</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13:30</a:t>
                      </a:r>
                    </a:p>
                  </a:txBody>
                  <a:tcPr marL="9525" marR="9525" marT="9525" marB="0" anchor="ctr">
                    <a:lnL>
                      <a:noFill/>
                    </a:lnL>
                    <a:lnR>
                      <a:noFill/>
                    </a:lnR>
                    <a:lnT>
                      <a:noFill/>
                    </a:lnT>
                    <a:lnB>
                      <a:noFill/>
                    </a:lnB>
                  </a:tcPr>
                </a:tc>
              </a:tr>
              <a:tr h="161676">
                <a:tc>
                  <a:txBody>
                    <a:bodyPr/>
                    <a:lstStyle/>
                    <a:p>
                      <a:pPr algn="l" fontAlgn="b"/>
                      <a:r>
                        <a:rPr lang="en-GB" sz="1100" b="1" i="0" u="none" strike="noStrike">
                          <a:solidFill>
                            <a:srgbClr val="000000"/>
                          </a:solidFill>
                          <a:effectLst/>
                          <a:latin typeface="Calibri" panose="020F0502020204030204" pitchFamily="34" charset="0"/>
                        </a:rPr>
                        <a:t>Bank of Canada:</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Bank of Canada's Macklem Gives Economic Progress Report</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17:30</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Bank of Canada's Macklem to Hold Press Conference</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18:45</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Bank of Canada Speaks to Lawmakers at Committee Hearing</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21:30</a:t>
                      </a:r>
                    </a:p>
                  </a:txBody>
                  <a:tcPr marL="9525" marR="9525" marT="9525" marB="0" anchor="ctr">
                    <a:lnL>
                      <a:noFill/>
                    </a:lnL>
                    <a:lnR>
                      <a:noFill/>
                    </a:lnR>
                    <a:lnT>
                      <a:noFill/>
                    </a:lnT>
                    <a:lnB>
                      <a:noFill/>
                    </a:lnB>
                  </a:tcPr>
                </a:tc>
              </a:tr>
              <a:tr h="161676">
                <a:tc>
                  <a:txBody>
                    <a:bodyPr/>
                    <a:lstStyle/>
                    <a:p>
                      <a:pPr algn="l" fontAlgn="b"/>
                      <a:r>
                        <a:rPr lang="en-GB" sz="1100" b="1" i="0" u="none" strike="noStrike">
                          <a:solidFill>
                            <a:srgbClr val="000000"/>
                          </a:solidFill>
                          <a:effectLst/>
                          <a:latin typeface="Calibri" panose="020F0502020204030204" pitchFamily="34" charset="0"/>
                        </a:rPr>
                        <a:t>Norges Bank:</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NBIM Annual Report &amp; Responsible Investment Report</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08:00</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Norway Wealth Fund Press Conference</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10:00</a:t>
                      </a:r>
                    </a:p>
                  </a:txBody>
                  <a:tcPr marL="9525" marR="9525" marT="9525" marB="0" anchor="ctr">
                    <a:lnL>
                      <a:noFill/>
                    </a:lnL>
                    <a:lnR>
                      <a:noFill/>
                    </a:lnR>
                    <a:lnT>
                      <a:noFill/>
                    </a:lnT>
                    <a:lnB>
                      <a:noFill/>
                    </a:lnB>
                  </a:tcPr>
                </a:tc>
              </a:tr>
              <a:tr h="161676">
                <a:tc>
                  <a:txBody>
                    <a:bodyPr/>
                    <a:lstStyle/>
                    <a:p>
                      <a:pPr algn="l" fontAlgn="b"/>
                      <a:r>
                        <a:rPr lang="en-GB" sz="1100" b="1" i="0" u="none" strike="noStrike">
                          <a:solidFill>
                            <a:srgbClr val="000000"/>
                          </a:solidFill>
                          <a:effectLst/>
                          <a:latin typeface="Calibri" panose="020F0502020204030204" pitchFamily="34" charset="0"/>
                        </a:rPr>
                        <a:t>Riksbanken:</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Riksbank First Deputy Skingsley Speaks</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09:10</a:t>
                      </a:r>
                    </a:p>
                  </a:txBody>
                  <a:tcPr marL="9525" marR="9525" marT="9525" marB="0" anchor="ctr">
                    <a:lnL>
                      <a:noFill/>
                    </a:lnL>
                    <a:lnR>
                      <a:noFill/>
                    </a:lnR>
                    <a:lnT>
                      <a:noFill/>
                    </a:lnT>
                    <a:lnB>
                      <a:noFill/>
                    </a:lnB>
                  </a:tcPr>
                </a:tc>
              </a:tr>
              <a:tr h="161676">
                <a:tc>
                  <a:txBody>
                    <a:bodyPr/>
                    <a:lstStyle/>
                    <a:p>
                      <a:pPr algn="l" fontAlgn="b"/>
                      <a:r>
                        <a:rPr lang="en-GB" sz="900" b="0" i="0" u="none" strike="noStrike">
                          <a:solidFill>
                            <a:srgbClr val="000000"/>
                          </a:solidFill>
                          <a:effectLst/>
                          <a:latin typeface="Calibri" panose="020F0502020204030204" pitchFamily="34" charset="0"/>
                        </a:rPr>
                        <a:t>Riksbank parliamentary hearing</a:t>
                      </a:r>
                    </a:p>
                  </a:txBody>
                  <a:tcPr marL="9525" marR="9525" marT="9525" marB="0" anchor="b">
                    <a:lnL>
                      <a:noFill/>
                    </a:lnL>
                    <a:lnR>
                      <a:noFill/>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Torsdag 10:00</a:t>
                      </a:r>
                    </a:p>
                  </a:txBody>
                  <a:tcPr marL="9525" marR="9525" marT="9525" marB="0" anchor="ctr">
                    <a:lnL>
                      <a:noFill/>
                    </a:lnL>
                    <a:lnR>
                      <a:noFill/>
                    </a:lnR>
                    <a:lnT>
                      <a:noFill/>
                    </a:lnT>
                    <a:lnB>
                      <a:noFill/>
                    </a:lnB>
                  </a:tcPr>
                </a:tc>
              </a:tr>
              <a:tr h="161676">
                <a:tc>
                  <a:txBody>
                    <a:bodyPr/>
                    <a:lstStyle/>
                    <a:p>
                      <a:pPr algn="l" fontAlgn="b"/>
                      <a:r>
                        <a:rPr lang="en-GB" sz="1100" b="1" i="0" u="none" strike="noStrike">
                          <a:solidFill>
                            <a:srgbClr val="000000"/>
                          </a:solidFill>
                          <a:effectLst/>
                          <a:latin typeface="Calibri" panose="020F0502020204030204" pitchFamily="34" charset="0"/>
                        </a:rPr>
                        <a:t>Bank of Japan:</a:t>
                      </a:r>
                    </a:p>
                  </a:txBody>
                  <a:tcPr marL="9525" marR="9525" marT="9525" marB="0" anchor="b">
                    <a:lnL>
                      <a:noFill/>
                    </a:lnL>
                    <a:lnR>
                      <a:noFill/>
                    </a:lnR>
                    <a:lnT>
                      <a:noFill/>
                    </a:lnT>
                    <a:lnB>
                      <a:noFill/>
                    </a:lnB>
                    <a:solidFill>
                      <a:srgbClr val="CCDBEB"/>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CCDBEB"/>
                    </a:solidFill>
                  </a:tcPr>
                </a:tc>
              </a:tr>
              <a:tr h="161676">
                <a:tc>
                  <a:txBody>
                    <a:bodyPr/>
                    <a:lstStyle/>
                    <a:p>
                      <a:pPr algn="l" fontAlgn="b"/>
                      <a:r>
                        <a:rPr lang="en-GB" sz="900" b="0" i="0" u="none" strike="noStrike">
                          <a:solidFill>
                            <a:srgbClr val="000000"/>
                          </a:solidFill>
                          <a:effectLst/>
                          <a:latin typeface="Calibri" panose="020F0502020204030204" pitchFamily="34" charset="0"/>
                        </a:rPr>
                        <a:t>BOJ Board Nakagawa Speech in Kyoto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err="1">
                          <a:solidFill>
                            <a:srgbClr val="000000"/>
                          </a:solidFill>
                          <a:effectLst/>
                          <a:latin typeface="Calibri" panose="020F0502020204030204" pitchFamily="34" charset="0"/>
                        </a:rPr>
                        <a:t>Torsdag</a:t>
                      </a:r>
                      <a:r>
                        <a:rPr lang="en-GB" sz="1100" b="0" i="0" u="none" strike="noStrike" dirty="0">
                          <a:solidFill>
                            <a:srgbClr val="000000"/>
                          </a:solidFill>
                          <a:effectLst/>
                          <a:latin typeface="Calibri" panose="020F0502020204030204" pitchFamily="34" charset="0"/>
                        </a:rPr>
                        <a:t> 02:30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526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err="1" smtClean="0"/>
              <a:t>Jobless</a:t>
            </a:r>
            <a:r>
              <a:rPr lang="sv-SE" dirty="0" smtClean="0"/>
              <a:t> </a:t>
            </a:r>
            <a:r>
              <a:rPr lang="sv-SE" dirty="0" err="1" smtClean="0"/>
              <a:t>claims</a:t>
            </a:r>
            <a:endParaRPr lang="en-GB" dirty="0"/>
          </a:p>
        </p:txBody>
      </p:sp>
      <p:sp>
        <p:nvSpPr>
          <p:cNvPr id="5" name="Slide Number Placeholder 4"/>
          <p:cNvSpPr>
            <a:spLocks noGrp="1"/>
          </p:cNvSpPr>
          <p:nvPr>
            <p:ph type="sldNum" sz="quarter" idx="4"/>
          </p:nvPr>
        </p:nvSpPr>
        <p:spPr/>
        <p:txBody>
          <a:bodyPr/>
          <a:lstStyle/>
          <a:p>
            <a:fld id="{9550993B-7783-4DAA-86AF-D58FA63828B1}" type="slidenum">
              <a:rPr lang="sv-SE" smtClean="0"/>
              <a:pPr/>
              <a:t>19</a:t>
            </a:fld>
            <a:endParaRPr lang="sv-SE"/>
          </a:p>
        </p:txBody>
      </p:sp>
      <p:graphicFrame>
        <p:nvGraphicFramePr>
          <p:cNvPr id="7" name="Object 6"/>
          <p:cNvGraphicFramePr>
            <a:graphicFrameLocks noChangeAspect="1"/>
          </p:cNvGraphicFramePr>
          <p:nvPr>
            <p:extLst/>
          </p:nvPr>
        </p:nvGraphicFramePr>
        <p:xfrm>
          <a:off x="1329970" y="1567412"/>
          <a:ext cx="6484062" cy="4875723"/>
        </p:xfrm>
        <a:graphic>
          <a:graphicData uri="http://schemas.openxmlformats.org/presentationml/2006/ole">
            <mc:AlternateContent xmlns:mc="http://schemas.openxmlformats.org/markup-compatibility/2006">
              <mc:Choice xmlns:v="urn:schemas-microsoft-com:vml" Requires="v">
                <p:oleObj spid="_x0000_s256006" name="Macrobond document" r:id="rId3" imgW="5074730" imgH="3815703" progId="Mbnd.mbnd">
                  <p:embed/>
                </p:oleObj>
              </mc:Choice>
              <mc:Fallback>
                <p:oleObj name="Macrobond document" r:id="rId3" imgW="5074730" imgH="3815703" progId="Mbnd.mbnd">
                  <p:embed/>
                  <p:pic>
                    <p:nvPicPr>
                      <p:cNvPr id="0" name=""/>
                      <p:cNvPicPr/>
                      <p:nvPr/>
                    </p:nvPicPr>
                    <p:blipFill>
                      <a:blip r:embed="rId4"/>
                      <a:stretch>
                        <a:fillRect/>
                      </a:stretch>
                    </p:blipFill>
                    <p:spPr>
                      <a:xfrm>
                        <a:off x="1329970" y="1567412"/>
                        <a:ext cx="6484062" cy="4875723"/>
                      </a:xfrm>
                      <a:prstGeom prst="rect">
                        <a:avLst/>
                      </a:prstGeom>
                    </p:spPr>
                  </p:pic>
                </p:oleObj>
              </mc:Fallback>
            </mc:AlternateContent>
          </a:graphicData>
        </a:graphic>
      </p:graphicFrame>
    </p:spTree>
    <p:extLst>
      <p:ext uri="{BB962C8B-B14F-4D97-AF65-F5344CB8AC3E}">
        <p14:creationId xmlns:p14="http://schemas.microsoft.com/office/powerpoint/2010/main" val="281471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6000" y="1023408"/>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Slide Number Placeholder 2"/>
          <p:cNvSpPr>
            <a:spLocks noGrp="1"/>
          </p:cNvSpPr>
          <p:nvPr>
            <p:ph type="sldNum" sz="quarter" idx="4"/>
          </p:nvPr>
        </p:nvSpPr>
        <p:spPr/>
        <p:txBody>
          <a:bodyPr/>
          <a:lstStyle/>
          <a:p>
            <a:fld id="{E8F40506-5325-4191-9AF6-E168847903A5}" type="slidenum">
              <a:rPr lang="sv-SE" smtClean="0"/>
              <a:pPr/>
              <a:t>2</a:t>
            </a:fld>
            <a:endParaRPr lang="sv-SE"/>
          </a:p>
        </p:txBody>
      </p:sp>
      <p:sp>
        <p:nvSpPr>
          <p:cNvPr id="10" name="Content Placeholder 9"/>
          <p:cNvSpPr>
            <a:spLocks noGrp="1"/>
          </p:cNvSpPr>
          <p:nvPr>
            <p:ph idx="1"/>
          </p:nvPr>
        </p:nvSpPr>
        <p:spPr>
          <a:xfrm>
            <a:off x="4581913" y="927254"/>
            <a:ext cx="4093775" cy="4752000"/>
          </a:xfrm>
        </p:spPr>
        <p:txBody>
          <a:bodyPr>
            <a:normAutofit/>
          </a:bodyPr>
          <a:lstStyle/>
          <a:p>
            <a:pPr marL="0" indent="0">
              <a:lnSpc>
                <a:spcPct val="100000"/>
              </a:lnSpc>
              <a:buNone/>
            </a:pPr>
            <a:endParaRPr lang="sv-SE" sz="2000" b="1" dirty="0" smtClean="0">
              <a:solidFill>
                <a:schemeClr val="tx1"/>
              </a:solidFill>
              <a:hlinkClick r:id="rId3"/>
            </a:endParaRPr>
          </a:p>
          <a:p>
            <a:pPr>
              <a:lnSpc>
                <a:spcPct val="100000"/>
              </a:lnSpc>
              <a:buClr>
                <a:srgbClr val="002060"/>
              </a:buClr>
              <a:buFont typeface="Arial" panose="020B0604020202020204" pitchFamily="34" charset="0"/>
              <a:buChar char="›"/>
            </a:pPr>
            <a:endParaRPr lang="sv-SE" sz="1800" b="1" dirty="0" smtClean="0">
              <a:solidFill>
                <a:schemeClr val="tx1"/>
              </a:solidFill>
            </a:endParaRPr>
          </a:p>
          <a:p>
            <a:pPr>
              <a:lnSpc>
                <a:spcPct val="100000"/>
              </a:lnSpc>
              <a:buClr>
                <a:srgbClr val="002060"/>
              </a:buClr>
              <a:buFont typeface="Arial" panose="020B0604020202020204" pitchFamily="34" charset="0"/>
              <a:buChar char="›"/>
            </a:pPr>
            <a:endParaRPr lang="en-GB" sz="1600" dirty="0"/>
          </a:p>
          <a:p>
            <a:pPr>
              <a:lnSpc>
                <a:spcPct val="100000"/>
              </a:lnSpc>
              <a:buClr>
                <a:srgbClr val="002060"/>
              </a:buClr>
              <a:buFont typeface="Arial" panose="020B0604020202020204" pitchFamily="34" charset="0"/>
              <a:buChar char="›"/>
            </a:pPr>
            <a:r>
              <a:rPr lang="sv-SE" sz="2000" b="1" dirty="0" smtClean="0">
                <a:solidFill>
                  <a:schemeClr val="tx1"/>
                </a:solidFill>
                <a:hlinkClick r:id="rId4"/>
              </a:rPr>
              <a:t>Globalt:</a:t>
            </a:r>
            <a:endParaRPr lang="sv-SE" sz="2000" b="1" dirty="0" smtClean="0">
              <a:solidFill>
                <a:schemeClr val="tx1"/>
              </a:solidFill>
            </a:endParaRPr>
          </a:p>
          <a:p>
            <a:pPr>
              <a:lnSpc>
                <a:spcPct val="100000"/>
              </a:lnSpc>
              <a:buClr>
                <a:srgbClr val="002060"/>
              </a:buClr>
              <a:buFont typeface="Arial" panose="020B0604020202020204" pitchFamily="34" charset="0"/>
              <a:buChar char="›"/>
            </a:pPr>
            <a:r>
              <a:rPr lang="sv-SE" sz="2000" dirty="0" smtClean="0">
                <a:solidFill>
                  <a:schemeClr val="tx1"/>
                </a:solidFill>
              </a:rPr>
              <a:t>Kriget kostar 1 procent på BNP 2023 och 3 procent högre inflation i år, enligt brittiska NIER</a:t>
            </a:r>
          </a:p>
          <a:p>
            <a:pPr>
              <a:lnSpc>
                <a:spcPct val="100000"/>
              </a:lnSpc>
              <a:buClr>
                <a:srgbClr val="002060"/>
              </a:buClr>
              <a:buFont typeface="Arial" panose="020B0604020202020204" pitchFamily="34" charset="0"/>
              <a:buChar char="›"/>
            </a:pPr>
            <a:endParaRPr lang="sv-SE" sz="2000" dirty="0" smtClean="0">
              <a:solidFill>
                <a:schemeClr val="tx1"/>
              </a:solidFill>
            </a:endParaRPr>
          </a:p>
          <a:p>
            <a:pPr>
              <a:lnSpc>
                <a:spcPct val="100000"/>
              </a:lnSpc>
              <a:buClr>
                <a:srgbClr val="002060"/>
              </a:buClr>
              <a:buFont typeface="Arial" panose="020B0604020202020204" pitchFamily="34" charset="0"/>
              <a:buChar char="›"/>
            </a:pPr>
            <a:r>
              <a:rPr lang="sv-SE" sz="2000" b="1" dirty="0" smtClean="0">
                <a:solidFill>
                  <a:schemeClr val="tx1"/>
                </a:solidFill>
                <a:hlinkClick r:id="rId5"/>
              </a:rPr>
              <a:t>Ryssland:</a:t>
            </a:r>
            <a:endParaRPr lang="sv-SE" sz="2000" b="1" dirty="0" smtClean="0">
              <a:solidFill>
                <a:schemeClr val="tx1"/>
              </a:solidFill>
            </a:endParaRPr>
          </a:p>
          <a:p>
            <a:pPr>
              <a:lnSpc>
                <a:spcPct val="100000"/>
              </a:lnSpc>
              <a:buClr>
                <a:srgbClr val="002060"/>
              </a:buClr>
              <a:buFont typeface="Arial" panose="020B0604020202020204" pitchFamily="34" charset="0"/>
              <a:buChar char="›"/>
            </a:pPr>
            <a:r>
              <a:rPr lang="sv-SE" sz="2000" dirty="0" smtClean="0">
                <a:solidFill>
                  <a:schemeClr val="tx1"/>
                </a:solidFill>
              </a:rPr>
              <a:t>Ryska bolag på utländska börser blir frimärksaktier</a:t>
            </a:r>
            <a:endParaRPr lang="sv-SE" sz="2000" dirty="0">
              <a:solidFill>
                <a:schemeClr val="tx1"/>
              </a:solidFill>
            </a:endParaRPr>
          </a:p>
          <a:p>
            <a:pPr>
              <a:lnSpc>
                <a:spcPct val="100000"/>
              </a:lnSpc>
              <a:buClr>
                <a:srgbClr val="002060"/>
              </a:buClr>
              <a:buFont typeface="Arial" panose="020B0604020202020204" pitchFamily="34" charset="0"/>
              <a:buChar char="›"/>
            </a:pPr>
            <a:endParaRPr lang="sv-SE" sz="2000" dirty="0" smtClean="0">
              <a:solidFill>
                <a:schemeClr val="tx1"/>
              </a:solidFill>
            </a:endParaRPr>
          </a:p>
        </p:txBody>
      </p:sp>
      <p:sp>
        <p:nvSpPr>
          <p:cNvPr id="7" name="Content Placeholder 9"/>
          <p:cNvSpPr txBox="1">
            <a:spLocks/>
          </p:cNvSpPr>
          <p:nvPr/>
        </p:nvSpPr>
        <p:spPr>
          <a:xfrm>
            <a:off x="567158" y="1119688"/>
            <a:ext cx="3915911" cy="4998266"/>
          </a:xfrm>
          <a:prstGeom prst="rect">
            <a:avLst/>
          </a:prstGeom>
          <a:ln>
            <a:noFill/>
          </a:ln>
        </p:spPr>
        <p:txBody>
          <a:bodyPr vert="horz" lIns="0" tIns="45720" rIns="91440" bIns="45720" rtlCol="0">
            <a:normAutofit/>
          </a:bodyPr>
          <a:lst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a:lstStyle>
          <a:p>
            <a:pPr fontAlgn="auto">
              <a:lnSpc>
                <a:spcPct val="150000"/>
              </a:lnSpc>
              <a:buClr>
                <a:schemeClr val="accent3"/>
              </a:buClr>
              <a:buFont typeface="Arial" panose="020B0604020202020204" pitchFamily="34" charset="0"/>
              <a:buChar char="›"/>
            </a:pPr>
            <a:r>
              <a:rPr lang="sv-SE" sz="2400" b="1" dirty="0" smtClean="0">
                <a:solidFill>
                  <a:schemeClr val="tx2"/>
                </a:solidFill>
              </a:rPr>
              <a:t>USA:</a:t>
            </a:r>
          </a:p>
          <a:p>
            <a:pPr fontAlgn="auto">
              <a:lnSpc>
                <a:spcPct val="150000"/>
              </a:lnSpc>
              <a:buClr>
                <a:schemeClr val="accent3"/>
              </a:buClr>
              <a:buFont typeface="Arial" panose="020B0604020202020204" pitchFamily="34" charset="0"/>
              <a:buChar char="›"/>
            </a:pPr>
            <a:r>
              <a:rPr lang="sv-SE" sz="2400" dirty="0" smtClean="0">
                <a:solidFill>
                  <a:schemeClr val="tx1"/>
                </a:solidFill>
              </a:rPr>
              <a:t>Fed-chefen ser 25 punkters höjning i mars, normala marknadsrörelser</a:t>
            </a:r>
            <a:endParaRPr lang="sv-SE" sz="2400" dirty="0" smtClean="0">
              <a:solidFill>
                <a:schemeClr val="tx1"/>
              </a:solidFill>
            </a:endParaRPr>
          </a:p>
        </p:txBody>
      </p:sp>
      <p:cxnSp>
        <p:nvCxnSpPr>
          <p:cNvPr id="12" name="Straight Connector 11"/>
          <p:cNvCxnSpPr/>
          <p:nvPr/>
        </p:nvCxnSpPr>
        <p:spPr>
          <a:xfrm flipH="1" flipV="1">
            <a:off x="468312" y="1035541"/>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r>
              <a:rPr lang="sv-SE" sz="3200" dirty="0" smtClean="0"/>
              <a:t>NYHETER</a:t>
            </a:r>
            <a:endParaRPr lang="sv-SE" sz="3200"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801" y="406718"/>
            <a:ext cx="463177" cy="463177"/>
          </a:xfrm>
          <a:prstGeom prst="rect">
            <a:avLst/>
          </a:prstGeom>
        </p:spPr>
      </p:pic>
    </p:spTree>
    <p:extLst>
      <p:ext uri="{BB962C8B-B14F-4D97-AF65-F5344CB8AC3E}">
        <p14:creationId xmlns:p14="http://schemas.microsoft.com/office/powerpoint/2010/main" val="195322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Appendix</a:t>
            </a:r>
            <a:endParaRPr lang="sv-SE" dirty="0"/>
          </a:p>
        </p:txBody>
      </p:sp>
      <p:sp>
        <p:nvSpPr>
          <p:cNvPr id="3" name="Content Placeholder 2"/>
          <p:cNvSpPr>
            <a:spLocks noGrp="1"/>
          </p:cNvSpPr>
          <p:nvPr>
            <p:ph sz="half" idx="1"/>
          </p:nvPr>
        </p:nvSpPr>
        <p:spPr/>
        <p:txBody>
          <a:bodyPr/>
          <a:lstStyle/>
          <a:p>
            <a:endParaRPr lang="sv-SE"/>
          </a:p>
        </p:txBody>
      </p:sp>
      <p:sp>
        <p:nvSpPr>
          <p:cNvPr id="4" name="Content Placeholder 3"/>
          <p:cNvSpPr>
            <a:spLocks noGrp="1"/>
          </p:cNvSpPr>
          <p:nvPr>
            <p:ph sz="half" idx="2"/>
          </p:nvPr>
        </p:nvSpPr>
        <p:spPr/>
        <p:txBody>
          <a:bodyPr/>
          <a:lstStyle/>
          <a:p>
            <a:endParaRPr lang="sv-SE"/>
          </a:p>
        </p:txBody>
      </p:sp>
      <p:sp>
        <p:nvSpPr>
          <p:cNvPr id="5" name="Slide Number Placeholder 4"/>
          <p:cNvSpPr>
            <a:spLocks noGrp="1"/>
          </p:cNvSpPr>
          <p:nvPr>
            <p:ph type="sldNum" sz="quarter" idx="4"/>
          </p:nvPr>
        </p:nvSpPr>
        <p:spPr/>
        <p:txBody>
          <a:bodyPr/>
          <a:lstStyle/>
          <a:p>
            <a:fld id="{9550993B-7783-4DAA-86AF-D58FA63828B1}" type="slidenum">
              <a:rPr lang="sv-SE" smtClean="0"/>
              <a:pPr/>
              <a:t>20</a:t>
            </a:fld>
            <a:endParaRPr lang="sv-SE"/>
          </a:p>
        </p:txBody>
      </p:sp>
    </p:spTree>
    <p:extLst>
      <p:ext uri="{BB962C8B-B14F-4D97-AF65-F5344CB8AC3E}">
        <p14:creationId xmlns:p14="http://schemas.microsoft.com/office/powerpoint/2010/main" val="263233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691" y="294250"/>
            <a:ext cx="3792791" cy="720000"/>
          </a:xfrm>
        </p:spPr>
        <p:txBody>
          <a:bodyPr/>
          <a:lstStyle/>
          <a:p>
            <a:r>
              <a:rPr lang="sv-SE" dirty="0" smtClean="0"/>
              <a:t>Ryssland </a:t>
            </a:r>
            <a:r>
              <a:rPr lang="en-US" dirty="0" smtClean="0"/>
              <a:t>Dashboard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03124581"/>
              </p:ext>
            </p:extLst>
          </p:nvPr>
        </p:nvGraphicFramePr>
        <p:xfrm>
          <a:off x="3569162" y="4680596"/>
          <a:ext cx="2431422" cy="2030014"/>
        </p:xfrm>
        <a:graphic>
          <a:graphicData uri="http://schemas.openxmlformats.org/presentationml/2006/ole">
            <mc:AlternateContent xmlns:mc="http://schemas.openxmlformats.org/markup-compatibility/2006">
              <mc:Choice xmlns:v="urn:schemas-microsoft-com:vml" Requires="v">
                <p:oleObj spid="_x0000_s243894" name="Macrobond document" r:id="rId3" imgW="2856357" imgH="2384814" progId="Mbnd.mbnd">
                  <p:embed/>
                </p:oleObj>
              </mc:Choice>
              <mc:Fallback>
                <p:oleObj name="Macrobond document" r:id="rId3" imgW="2856357" imgH="2384814" progId="Mbnd.mbnd">
                  <p:embed/>
                  <p:pic>
                    <p:nvPicPr>
                      <p:cNvPr id="0" name=""/>
                      <p:cNvPicPr/>
                      <p:nvPr/>
                    </p:nvPicPr>
                    <p:blipFill>
                      <a:blip r:embed="rId4"/>
                      <a:stretch>
                        <a:fillRect/>
                      </a:stretch>
                    </p:blipFill>
                    <p:spPr>
                      <a:xfrm>
                        <a:off x="3569162" y="4680596"/>
                        <a:ext cx="2431422" cy="203001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63105428"/>
              </p:ext>
            </p:extLst>
          </p:nvPr>
        </p:nvGraphicFramePr>
        <p:xfrm>
          <a:off x="5962338" y="4680596"/>
          <a:ext cx="2432591" cy="2030014"/>
        </p:xfrm>
        <a:graphic>
          <a:graphicData uri="http://schemas.openxmlformats.org/presentationml/2006/ole">
            <mc:AlternateContent xmlns:mc="http://schemas.openxmlformats.org/markup-compatibility/2006">
              <mc:Choice xmlns:v="urn:schemas-microsoft-com:vml" Requires="v">
                <p:oleObj spid="_x0000_s243895" name="Macrobond document" r:id="rId5" imgW="2856357" imgH="2384814" progId="Mbnd.mbnd">
                  <p:embed/>
                </p:oleObj>
              </mc:Choice>
              <mc:Fallback>
                <p:oleObj name="Macrobond document" r:id="rId5" imgW="2856357" imgH="2384814" progId="Mbnd.mbnd">
                  <p:embed/>
                  <p:pic>
                    <p:nvPicPr>
                      <p:cNvPr id="0" name=""/>
                      <p:cNvPicPr/>
                      <p:nvPr/>
                    </p:nvPicPr>
                    <p:blipFill>
                      <a:blip r:embed="rId6"/>
                      <a:stretch>
                        <a:fillRect/>
                      </a:stretch>
                    </p:blipFill>
                    <p:spPr>
                      <a:xfrm>
                        <a:off x="5962338" y="4680596"/>
                        <a:ext cx="2432591" cy="203001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30295411"/>
              </p:ext>
            </p:extLst>
          </p:nvPr>
        </p:nvGraphicFramePr>
        <p:xfrm>
          <a:off x="6066207" y="2789119"/>
          <a:ext cx="2328722" cy="1944269"/>
        </p:xfrm>
        <a:graphic>
          <a:graphicData uri="http://schemas.openxmlformats.org/presentationml/2006/ole">
            <mc:AlternateContent xmlns:mc="http://schemas.openxmlformats.org/markup-compatibility/2006">
              <mc:Choice xmlns:v="urn:schemas-microsoft-com:vml" Requires="v">
                <p:oleObj spid="_x0000_s243896" name="Macrobond document" r:id="rId7" imgW="2856357" imgH="2384814" progId="Mbnd.mbnd">
                  <p:embed/>
                </p:oleObj>
              </mc:Choice>
              <mc:Fallback>
                <p:oleObj name="Macrobond document" r:id="rId7" imgW="2856357" imgH="2384814" progId="Mbnd.mbnd">
                  <p:embed/>
                  <p:pic>
                    <p:nvPicPr>
                      <p:cNvPr id="0" name=""/>
                      <p:cNvPicPr/>
                      <p:nvPr/>
                    </p:nvPicPr>
                    <p:blipFill>
                      <a:blip r:embed="rId8"/>
                      <a:stretch>
                        <a:fillRect/>
                      </a:stretch>
                    </p:blipFill>
                    <p:spPr>
                      <a:xfrm>
                        <a:off x="6066207" y="2789119"/>
                        <a:ext cx="2328722" cy="19442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03448208"/>
              </p:ext>
            </p:extLst>
          </p:nvPr>
        </p:nvGraphicFramePr>
        <p:xfrm>
          <a:off x="3660726" y="2751638"/>
          <a:ext cx="2328722" cy="1944269"/>
        </p:xfrm>
        <a:graphic>
          <a:graphicData uri="http://schemas.openxmlformats.org/presentationml/2006/ole">
            <mc:AlternateContent xmlns:mc="http://schemas.openxmlformats.org/markup-compatibility/2006">
              <mc:Choice xmlns:v="urn:schemas-microsoft-com:vml" Requires="v">
                <p:oleObj spid="_x0000_s243897" name="Macrobond document" r:id="rId9" imgW="2856357" imgH="2384814" progId="Mbnd.mbnd">
                  <p:embed/>
                </p:oleObj>
              </mc:Choice>
              <mc:Fallback>
                <p:oleObj name="Macrobond document" r:id="rId9" imgW="2856357" imgH="2384814" progId="Mbnd.mbnd">
                  <p:embed/>
                  <p:pic>
                    <p:nvPicPr>
                      <p:cNvPr id="0" name=""/>
                      <p:cNvPicPr/>
                      <p:nvPr/>
                    </p:nvPicPr>
                    <p:blipFill>
                      <a:blip r:embed="rId10"/>
                      <a:stretch>
                        <a:fillRect/>
                      </a:stretch>
                    </p:blipFill>
                    <p:spPr>
                      <a:xfrm>
                        <a:off x="3660726" y="2751638"/>
                        <a:ext cx="2328722" cy="194426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51285594"/>
              </p:ext>
            </p:extLst>
          </p:nvPr>
        </p:nvGraphicFramePr>
        <p:xfrm>
          <a:off x="1001669" y="2813611"/>
          <a:ext cx="2299387" cy="1919777"/>
        </p:xfrm>
        <a:graphic>
          <a:graphicData uri="http://schemas.openxmlformats.org/presentationml/2006/ole">
            <mc:AlternateContent xmlns:mc="http://schemas.openxmlformats.org/markup-compatibility/2006">
              <mc:Choice xmlns:v="urn:schemas-microsoft-com:vml" Requires="v">
                <p:oleObj spid="_x0000_s243898" name="Macrobond document" r:id="rId11" imgW="2856357" imgH="2384814" progId="Mbnd.mbnd">
                  <p:embed/>
                </p:oleObj>
              </mc:Choice>
              <mc:Fallback>
                <p:oleObj name="Macrobond document" r:id="rId11" imgW="2856357" imgH="2384814" progId="Mbnd.mbnd">
                  <p:embed/>
                  <p:pic>
                    <p:nvPicPr>
                      <p:cNvPr id="0" name=""/>
                      <p:cNvPicPr/>
                      <p:nvPr/>
                    </p:nvPicPr>
                    <p:blipFill>
                      <a:blip r:embed="rId12"/>
                      <a:stretch>
                        <a:fillRect/>
                      </a:stretch>
                    </p:blipFill>
                    <p:spPr>
                      <a:xfrm>
                        <a:off x="1001669" y="2813611"/>
                        <a:ext cx="2299387" cy="191977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38466463"/>
              </p:ext>
            </p:extLst>
          </p:nvPr>
        </p:nvGraphicFramePr>
        <p:xfrm>
          <a:off x="1007066" y="895595"/>
          <a:ext cx="2297277" cy="1918016"/>
        </p:xfrm>
        <a:graphic>
          <a:graphicData uri="http://schemas.openxmlformats.org/presentationml/2006/ole">
            <mc:AlternateContent xmlns:mc="http://schemas.openxmlformats.org/markup-compatibility/2006">
              <mc:Choice xmlns:v="urn:schemas-microsoft-com:vml" Requires="v">
                <p:oleObj spid="_x0000_s243899" name="Macrobond document" r:id="rId13" imgW="2856357" imgH="2384814" progId="Mbnd.mbnd">
                  <p:embed/>
                </p:oleObj>
              </mc:Choice>
              <mc:Fallback>
                <p:oleObj name="Macrobond document" r:id="rId13" imgW="2856357" imgH="2384814" progId="Mbnd.mbnd">
                  <p:embed/>
                  <p:pic>
                    <p:nvPicPr>
                      <p:cNvPr id="0" name=""/>
                      <p:cNvPicPr/>
                      <p:nvPr/>
                    </p:nvPicPr>
                    <p:blipFill>
                      <a:blip r:embed="rId14"/>
                      <a:stretch>
                        <a:fillRect/>
                      </a:stretch>
                    </p:blipFill>
                    <p:spPr>
                      <a:xfrm>
                        <a:off x="1007066" y="895595"/>
                        <a:ext cx="2297277" cy="191801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45319299"/>
              </p:ext>
            </p:extLst>
          </p:nvPr>
        </p:nvGraphicFramePr>
        <p:xfrm>
          <a:off x="3578186" y="869342"/>
          <a:ext cx="2328722" cy="1944269"/>
        </p:xfrm>
        <a:graphic>
          <a:graphicData uri="http://schemas.openxmlformats.org/presentationml/2006/ole">
            <mc:AlternateContent xmlns:mc="http://schemas.openxmlformats.org/markup-compatibility/2006">
              <mc:Choice xmlns:v="urn:schemas-microsoft-com:vml" Requires="v">
                <p:oleObj spid="_x0000_s243900" name="Macrobond document" r:id="rId15" imgW="2856357" imgH="2384814" progId="Mbnd.mbnd">
                  <p:embed/>
                </p:oleObj>
              </mc:Choice>
              <mc:Fallback>
                <p:oleObj name="Macrobond document" r:id="rId15" imgW="2856357" imgH="2384814" progId="Mbnd.mbnd">
                  <p:embed/>
                  <p:pic>
                    <p:nvPicPr>
                      <p:cNvPr id="0" name=""/>
                      <p:cNvPicPr/>
                      <p:nvPr/>
                    </p:nvPicPr>
                    <p:blipFill>
                      <a:blip r:embed="rId16"/>
                      <a:stretch>
                        <a:fillRect/>
                      </a:stretch>
                    </p:blipFill>
                    <p:spPr>
                      <a:xfrm>
                        <a:off x="3578186" y="869342"/>
                        <a:ext cx="2328722" cy="194426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31358661"/>
              </p:ext>
            </p:extLst>
          </p:nvPr>
        </p:nvGraphicFramePr>
        <p:xfrm>
          <a:off x="1146765" y="4680596"/>
          <a:ext cx="2431421" cy="2030014"/>
        </p:xfrm>
        <a:graphic>
          <a:graphicData uri="http://schemas.openxmlformats.org/presentationml/2006/ole">
            <mc:AlternateContent xmlns:mc="http://schemas.openxmlformats.org/markup-compatibility/2006">
              <mc:Choice xmlns:v="urn:schemas-microsoft-com:vml" Requires="v">
                <p:oleObj spid="_x0000_s243901" name="Macrobond document" r:id="rId17" imgW="2856357" imgH="2384814" progId="Mbnd.mbnd">
                  <p:embed/>
                </p:oleObj>
              </mc:Choice>
              <mc:Fallback>
                <p:oleObj name="Macrobond document" r:id="rId17" imgW="2856357" imgH="2384814" progId="Mbnd.mbnd">
                  <p:embed/>
                  <p:pic>
                    <p:nvPicPr>
                      <p:cNvPr id="0" name=""/>
                      <p:cNvPicPr/>
                      <p:nvPr/>
                    </p:nvPicPr>
                    <p:blipFill>
                      <a:blip r:embed="rId18"/>
                      <a:stretch>
                        <a:fillRect/>
                      </a:stretch>
                    </p:blipFill>
                    <p:spPr>
                      <a:xfrm>
                        <a:off x="1146765" y="4680596"/>
                        <a:ext cx="2431421" cy="203001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16305667"/>
              </p:ext>
            </p:extLst>
          </p:nvPr>
        </p:nvGraphicFramePr>
        <p:xfrm>
          <a:off x="6066207" y="895595"/>
          <a:ext cx="2328722" cy="1944269"/>
        </p:xfrm>
        <a:graphic>
          <a:graphicData uri="http://schemas.openxmlformats.org/presentationml/2006/ole">
            <mc:AlternateContent xmlns:mc="http://schemas.openxmlformats.org/markup-compatibility/2006">
              <mc:Choice xmlns:v="urn:schemas-microsoft-com:vml" Requires="v">
                <p:oleObj spid="_x0000_s243902" name="Macrobond document" r:id="rId19" imgW="2856357" imgH="2384814" progId="Mbnd.mbnd">
                  <p:embed/>
                </p:oleObj>
              </mc:Choice>
              <mc:Fallback>
                <p:oleObj name="Macrobond document" r:id="rId19" imgW="2856357" imgH="2384814" progId="Mbnd.mbnd">
                  <p:embed/>
                  <p:pic>
                    <p:nvPicPr>
                      <p:cNvPr id="0" name=""/>
                      <p:cNvPicPr/>
                      <p:nvPr/>
                    </p:nvPicPr>
                    <p:blipFill>
                      <a:blip r:embed="rId20"/>
                      <a:stretch>
                        <a:fillRect/>
                      </a:stretch>
                    </p:blipFill>
                    <p:spPr>
                      <a:xfrm>
                        <a:off x="6066207" y="895595"/>
                        <a:ext cx="2328722" cy="1944269"/>
                      </a:xfrm>
                      <a:prstGeom prst="rect">
                        <a:avLst/>
                      </a:prstGeom>
                    </p:spPr>
                  </p:pic>
                </p:oleObj>
              </mc:Fallback>
            </mc:AlternateContent>
          </a:graphicData>
        </a:graphic>
      </p:graphicFrame>
    </p:spTree>
    <p:extLst>
      <p:ext uri="{BB962C8B-B14F-4D97-AF65-F5344CB8AC3E}">
        <p14:creationId xmlns:p14="http://schemas.microsoft.com/office/powerpoint/2010/main" val="123587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Kreditspreadar</a:t>
            </a:r>
            <a:r>
              <a:rPr lang="sv-SE" dirty="0" smtClean="0"/>
              <a:t> </a:t>
            </a:r>
            <a:endParaRPr lang="sv-SE" dirty="0"/>
          </a:p>
        </p:txBody>
      </p:sp>
      <p:sp>
        <p:nvSpPr>
          <p:cNvPr id="3" name="Content Placeholder 2"/>
          <p:cNvSpPr>
            <a:spLocks noGrp="1"/>
          </p:cNvSpPr>
          <p:nvPr>
            <p:ph idx="1"/>
          </p:nvPr>
        </p:nvSpPr>
        <p:spPr/>
        <p:txBody>
          <a:bodyPr/>
          <a:lstStyle/>
          <a:p>
            <a:endParaRPr lang="sv-SE" dirty="0"/>
          </a:p>
        </p:txBody>
      </p:sp>
      <p:sp>
        <p:nvSpPr>
          <p:cNvPr id="4" name="Slide Number Placeholder 3"/>
          <p:cNvSpPr>
            <a:spLocks noGrp="1"/>
          </p:cNvSpPr>
          <p:nvPr>
            <p:ph type="sldNum" sz="quarter" idx="4"/>
          </p:nvPr>
        </p:nvSpPr>
        <p:spPr/>
        <p:txBody>
          <a:bodyPr/>
          <a:lstStyle/>
          <a:p>
            <a:fld id="{9550993B-7783-4DAA-86AF-D58FA63828B1}" type="slidenum">
              <a:rPr lang="sv-SE" smtClean="0"/>
              <a:pPr/>
              <a:t>22</a:t>
            </a:fld>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700855083"/>
              </p:ext>
            </p:extLst>
          </p:nvPr>
        </p:nvGraphicFramePr>
        <p:xfrm>
          <a:off x="1269747" y="1411200"/>
          <a:ext cx="6322822" cy="4752000"/>
        </p:xfrm>
        <a:graphic>
          <a:graphicData uri="http://schemas.openxmlformats.org/presentationml/2006/ole">
            <mc:AlternateContent xmlns:mc="http://schemas.openxmlformats.org/markup-compatibility/2006">
              <mc:Choice xmlns:v="urn:schemas-microsoft-com:vml" Requires="v">
                <p:oleObj spid="_x0000_s39180" name="Macrobond document" r:id="rId3" imgW="3808476" imgH="2861777" progId="Mbnd.mbnd">
                  <p:embed/>
                </p:oleObj>
              </mc:Choice>
              <mc:Fallback>
                <p:oleObj name="Macrobond document" r:id="rId3" imgW="3808476" imgH="2861777" progId="Mbnd.mbnd">
                  <p:embed/>
                  <p:pic>
                    <p:nvPicPr>
                      <p:cNvPr id="0" name=""/>
                      <p:cNvPicPr/>
                      <p:nvPr/>
                    </p:nvPicPr>
                    <p:blipFill>
                      <a:blip r:embed="rId4"/>
                      <a:stretch>
                        <a:fillRect/>
                      </a:stretch>
                    </p:blipFill>
                    <p:spPr>
                      <a:xfrm>
                        <a:off x="1269747" y="1411200"/>
                        <a:ext cx="6322822" cy="4752000"/>
                      </a:xfrm>
                      <a:prstGeom prst="rect">
                        <a:avLst/>
                      </a:prstGeom>
                    </p:spPr>
                  </p:pic>
                </p:oleObj>
              </mc:Fallback>
            </mc:AlternateContent>
          </a:graphicData>
        </a:graphic>
      </p:graphicFrame>
    </p:spTree>
    <p:extLst>
      <p:ext uri="{BB962C8B-B14F-4D97-AF65-F5344CB8AC3E}">
        <p14:creationId xmlns:p14="http://schemas.microsoft.com/office/powerpoint/2010/main" val="914201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Equities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1010308789"/>
              </p:ext>
            </p:extLst>
          </p:nvPr>
        </p:nvGraphicFramePr>
        <p:xfrm>
          <a:off x="2045868" y="1411199"/>
          <a:ext cx="4775061" cy="4783021"/>
        </p:xfrm>
        <a:graphic>
          <a:graphicData uri="http://schemas.openxmlformats.org/presentationml/2006/ole">
            <mc:AlternateContent xmlns:mc="http://schemas.openxmlformats.org/markup-compatibility/2006">
              <mc:Choice xmlns:v="urn:schemas-microsoft-com:vml" Requires="v">
                <p:oleObj spid="_x0000_s40204" name="Macrobond document" r:id="rId3" imgW="4760595" imgH="4769628" progId="Mbnd.mbnd">
                  <p:embed/>
                </p:oleObj>
              </mc:Choice>
              <mc:Fallback>
                <p:oleObj name="Macrobond document" r:id="rId3" imgW="4760595" imgH="4769628" progId="Mbnd.mbnd">
                  <p:embed/>
                  <p:pic>
                    <p:nvPicPr>
                      <p:cNvPr id="0" name=""/>
                      <p:cNvPicPr/>
                      <p:nvPr/>
                    </p:nvPicPr>
                    <p:blipFill>
                      <a:blip r:embed="rId4"/>
                      <a:stretch>
                        <a:fillRect/>
                      </a:stretch>
                    </p:blipFill>
                    <p:spPr>
                      <a:xfrm>
                        <a:off x="2045868" y="1411199"/>
                        <a:ext cx="4775061" cy="4783021"/>
                      </a:xfrm>
                      <a:prstGeom prst="rect">
                        <a:avLst/>
                      </a:prstGeom>
                    </p:spPr>
                  </p:pic>
                </p:oleObj>
              </mc:Fallback>
            </mc:AlternateContent>
          </a:graphicData>
        </a:graphic>
      </p:graphicFrame>
    </p:spTree>
    <p:extLst>
      <p:ext uri="{BB962C8B-B14F-4D97-AF65-F5344CB8AC3E}">
        <p14:creationId xmlns:p14="http://schemas.microsoft.com/office/powerpoint/2010/main" val="4079370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Government</a:t>
            </a:r>
            <a:r>
              <a:rPr lang="sv-SE" dirty="0" smtClean="0"/>
              <a:t> </a:t>
            </a:r>
            <a:r>
              <a:rPr lang="sv-SE" dirty="0" err="1" smtClean="0"/>
              <a:t>bonds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1497435382"/>
              </p:ext>
            </p:extLst>
          </p:nvPr>
        </p:nvGraphicFramePr>
        <p:xfrm>
          <a:off x="2228917" y="1411200"/>
          <a:ext cx="4686168" cy="4693981"/>
        </p:xfrm>
        <a:graphic>
          <a:graphicData uri="http://schemas.openxmlformats.org/presentationml/2006/ole">
            <mc:AlternateContent xmlns:mc="http://schemas.openxmlformats.org/markup-compatibility/2006">
              <mc:Choice xmlns:v="urn:schemas-microsoft-com:vml" Requires="v">
                <p:oleObj spid="_x0000_s41228" name="Macrobond document" r:id="rId3" imgW="4760595" imgH="4769628" progId="Mbnd.mbnd">
                  <p:embed/>
                </p:oleObj>
              </mc:Choice>
              <mc:Fallback>
                <p:oleObj name="Macrobond document" r:id="rId3" imgW="4760595" imgH="4769628" progId="Mbnd.mbnd">
                  <p:embed/>
                  <p:pic>
                    <p:nvPicPr>
                      <p:cNvPr id="0" name=""/>
                      <p:cNvPicPr/>
                      <p:nvPr/>
                    </p:nvPicPr>
                    <p:blipFill>
                      <a:blip r:embed="rId4"/>
                      <a:stretch>
                        <a:fillRect/>
                      </a:stretch>
                    </p:blipFill>
                    <p:spPr>
                      <a:xfrm>
                        <a:off x="2228917" y="1411200"/>
                        <a:ext cx="4686168" cy="4693981"/>
                      </a:xfrm>
                      <a:prstGeom prst="rect">
                        <a:avLst/>
                      </a:prstGeom>
                    </p:spPr>
                  </p:pic>
                </p:oleObj>
              </mc:Fallback>
            </mc:AlternateContent>
          </a:graphicData>
        </a:graphic>
      </p:graphicFrame>
    </p:spTree>
    <p:extLst>
      <p:ext uri="{BB962C8B-B14F-4D97-AF65-F5344CB8AC3E}">
        <p14:creationId xmlns:p14="http://schemas.microsoft.com/office/powerpoint/2010/main" val="4241238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Commodities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3984202115"/>
              </p:ext>
            </p:extLst>
          </p:nvPr>
        </p:nvGraphicFramePr>
        <p:xfrm>
          <a:off x="1908861" y="1636253"/>
          <a:ext cx="5288342" cy="3973713"/>
        </p:xfrm>
        <a:graphic>
          <a:graphicData uri="http://schemas.openxmlformats.org/presentationml/2006/ole">
            <mc:AlternateContent xmlns:mc="http://schemas.openxmlformats.org/markup-compatibility/2006">
              <mc:Choice xmlns:v="urn:schemas-microsoft-com:vml" Requires="v">
                <p:oleObj spid="_x0000_s42251" name="Macrobond document" r:id="rId3" imgW="3808476" imgH="2861777" progId="Mbnd.mbnd">
                  <p:embed/>
                </p:oleObj>
              </mc:Choice>
              <mc:Fallback>
                <p:oleObj name="Macrobond document" r:id="rId3" imgW="3808476" imgH="2861777" progId="Mbnd.mbnd">
                  <p:embed/>
                  <p:pic>
                    <p:nvPicPr>
                      <p:cNvPr id="0" name=""/>
                      <p:cNvPicPr/>
                      <p:nvPr/>
                    </p:nvPicPr>
                    <p:blipFill>
                      <a:blip r:embed="rId4"/>
                      <a:stretch>
                        <a:fillRect/>
                      </a:stretch>
                    </p:blipFill>
                    <p:spPr>
                      <a:xfrm>
                        <a:off x="1908861" y="1636253"/>
                        <a:ext cx="5288342" cy="3973713"/>
                      </a:xfrm>
                      <a:prstGeom prst="rect">
                        <a:avLst/>
                      </a:prstGeom>
                    </p:spPr>
                  </p:pic>
                </p:oleObj>
              </mc:Fallback>
            </mc:AlternateContent>
          </a:graphicData>
        </a:graphic>
      </p:graphicFrame>
    </p:spTree>
    <p:extLst>
      <p:ext uri="{BB962C8B-B14F-4D97-AF65-F5344CB8AC3E}">
        <p14:creationId xmlns:p14="http://schemas.microsoft.com/office/powerpoint/2010/main" val="306847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Currencies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689936460"/>
              </p:ext>
            </p:extLst>
          </p:nvPr>
        </p:nvGraphicFramePr>
        <p:xfrm>
          <a:off x="2088928" y="1411200"/>
          <a:ext cx="4744358" cy="4752267"/>
        </p:xfrm>
        <a:graphic>
          <a:graphicData uri="http://schemas.openxmlformats.org/presentationml/2006/ole">
            <mc:AlternateContent xmlns:mc="http://schemas.openxmlformats.org/markup-compatibility/2006">
              <mc:Choice xmlns:v="urn:schemas-microsoft-com:vml" Requires="v">
                <p:oleObj spid="_x0000_s43275" name="Macrobond document" r:id="rId3" imgW="4760595" imgH="4769628" progId="Mbnd.mbnd">
                  <p:embed/>
                </p:oleObj>
              </mc:Choice>
              <mc:Fallback>
                <p:oleObj name="Macrobond document" r:id="rId3" imgW="4760595" imgH="4769628" progId="Mbnd.mbnd">
                  <p:embed/>
                  <p:pic>
                    <p:nvPicPr>
                      <p:cNvPr id="0" name=""/>
                      <p:cNvPicPr/>
                      <p:nvPr/>
                    </p:nvPicPr>
                    <p:blipFill>
                      <a:blip r:embed="rId4"/>
                      <a:stretch>
                        <a:fillRect/>
                      </a:stretch>
                    </p:blipFill>
                    <p:spPr>
                      <a:xfrm>
                        <a:off x="2088928" y="1411200"/>
                        <a:ext cx="4744358" cy="4752267"/>
                      </a:xfrm>
                      <a:prstGeom prst="rect">
                        <a:avLst/>
                      </a:prstGeom>
                    </p:spPr>
                  </p:pic>
                </p:oleObj>
              </mc:Fallback>
            </mc:AlternateContent>
          </a:graphicData>
        </a:graphic>
      </p:graphicFrame>
    </p:spTree>
    <p:extLst>
      <p:ext uri="{BB962C8B-B14F-4D97-AF65-F5344CB8AC3E}">
        <p14:creationId xmlns:p14="http://schemas.microsoft.com/office/powerpoint/2010/main" val="1199883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3165" y="610967"/>
            <a:ext cx="8458200" cy="5709255"/>
          </a:xfrm>
          <a:prstGeom prst="rect">
            <a:avLst/>
          </a:prstGeom>
          <a:noFill/>
          <a:ln w="12700">
            <a:noFill/>
            <a:miter lim="800000"/>
            <a:headEnd type="none" w="sm" len="sm"/>
            <a:tailEnd type="none" w="sm" len="sm"/>
          </a:ln>
        </p:spPr>
        <p:txBody>
          <a:bodyPr wrap="square">
            <a:spAutoFit/>
          </a:bodyPr>
          <a:lstStyle/>
          <a:p>
            <a:r>
              <a:rPr lang="sv-SE" sz="1000" b="1" dirty="0" smtClean="0"/>
              <a:t>Varningar </a:t>
            </a:r>
            <a:r>
              <a:rPr lang="sv-SE" sz="1000" b="1" dirty="0"/>
              <a:t>för risker</a:t>
            </a:r>
          </a:p>
          <a:p>
            <a:r>
              <a:rPr lang="sv-SE" sz="1000" dirty="0">
                <a:solidFill>
                  <a:schemeClr val="tx1"/>
                </a:solidFill>
              </a:rPr>
              <a:t>Alla placeringar innebär risker och investeraren uppmanas att fatta egna beslut om lämpligheten att placera i något av de värdepapper som omnämns i rapporten, mot bakgrund av egna mål med placeringen, ekonomisk ställning och riskvillighet. Ett finansiellt instruments historiska avkastning är inte en garanti för framtida avkastning. Värdet på finansiella instrument kan både öka och minska och det är inte säkert att du får tillbaka hela det investerade kapitalet. </a:t>
            </a:r>
          </a:p>
          <a:p>
            <a:r>
              <a:rPr lang="sv-SE" sz="1000" b="1" dirty="0" smtClean="0"/>
              <a:t>Ansvarsbegränsningar</a:t>
            </a:r>
            <a:endParaRPr lang="sv-SE" sz="1000" b="1" dirty="0"/>
          </a:p>
          <a:p>
            <a:r>
              <a:rPr lang="sv-SE" sz="1000" dirty="0">
                <a:solidFill>
                  <a:schemeClr val="tx1"/>
                </a:solidFill>
              </a:rPr>
              <a:t>Handelsbanken </a:t>
            </a:r>
            <a:r>
              <a:rPr lang="sv-SE" sz="1000" dirty="0" err="1">
                <a:solidFill>
                  <a:schemeClr val="tx1"/>
                </a:solidFill>
              </a:rPr>
              <a:t>Capital</a:t>
            </a:r>
            <a:r>
              <a:rPr lang="sv-SE" sz="1000" dirty="0">
                <a:solidFill>
                  <a:schemeClr val="tx1"/>
                </a:solidFill>
              </a:rPr>
              <a:t> Markets, som är en division inom Svenska Handelsbanken AB (</a:t>
            </a:r>
            <a:r>
              <a:rPr lang="sv-SE" sz="1000" dirty="0" err="1">
                <a:solidFill>
                  <a:schemeClr val="tx1"/>
                </a:solidFill>
              </a:rPr>
              <a:t>publ</a:t>
            </a:r>
            <a:r>
              <a:rPr lang="sv-SE" sz="1000" dirty="0">
                <a:solidFill>
                  <a:schemeClr val="tx1"/>
                </a:solidFill>
              </a:rPr>
              <a:t>) (i fortsättningen kallad ”SHB”), är ansvarig för sammanställningen av analysrapporter. I Sverige står SHB under tillsyn av Finansinspektionen, i Norge av norska Finansinspektionen, i Finland av finska Finansinspektionen och i Danmark av danska Finansinspektionen. Alla analysrapporter bygger på information från handels- och statistiktjänster och annan information som SHB bedömt vara tillförlitlig. SHB har emellertid inte själv verifierat informationen och kan inte garantera att informationen är sann, korrekt eller fullständig. </a:t>
            </a:r>
            <a:endParaRPr lang="sv-SE" sz="1000" dirty="0" smtClean="0">
              <a:solidFill>
                <a:schemeClr val="tx1"/>
              </a:solidFill>
            </a:endParaRPr>
          </a:p>
          <a:p>
            <a:r>
              <a:rPr lang="sv-SE" sz="1000" dirty="0">
                <a:solidFill>
                  <a:schemeClr val="tx1"/>
                </a:solidFill>
              </a:rPr>
              <a:t>SHB eller någon av dess närstående företag, tjänstemän, styrelseledamöter eller medarbetare åtar sig inget som helst </a:t>
            </a:r>
            <a:r>
              <a:rPr lang="sv-SE" sz="1000" dirty="0" smtClean="0">
                <a:solidFill>
                  <a:schemeClr val="tx1"/>
                </a:solidFill>
              </a:rPr>
              <a:t>ansvar gentemot </a:t>
            </a:r>
            <a:r>
              <a:rPr lang="sv-SE" sz="1000" dirty="0">
                <a:solidFill>
                  <a:schemeClr val="tx1"/>
                </a:solidFill>
              </a:rPr>
              <a:t>en person för direkta, indirekta eller särskilda skador eller följdskador som uppstår efter användning av information i analysrapporter, inklusive eventuell utebliven vinst, utan begränsning. Detta </a:t>
            </a:r>
            <a:r>
              <a:rPr lang="sv-SE" sz="1000" dirty="0" smtClean="0">
                <a:solidFill>
                  <a:schemeClr val="tx1"/>
                </a:solidFill>
              </a:rPr>
              <a:t>gäller </a:t>
            </a:r>
            <a:r>
              <a:rPr lang="sv-SE" sz="1000" dirty="0">
                <a:solidFill>
                  <a:schemeClr val="tx1"/>
                </a:solidFill>
              </a:rPr>
              <a:t>även om SHB uttryckligen har informerats om möjligheten eller sannolikheten för sådana skador</a:t>
            </a:r>
            <a:r>
              <a:rPr lang="sv-SE" sz="1000" dirty="0" smtClean="0">
                <a:solidFill>
                  <a:schemeClr val="tx1"/>
                </a:solidFill>
              </a:rPr>
              <a:t>.</a:t>
            </a:r>
          </a:p>
          <a:p>
            <a:r>
              <a:rPr lang="sv-SE" sz="1000" dirty="0" smtClean="0">
                <a:solidFill>
                  <a:schemeClr val="tx1"/>
                </a:solidFill>
              </a:rPr>
              <a:t>Åsikterna </a:t>
            </a:r>
            <a:r>
              <a:rPr lang="sv-SE" sz="1000" dirty="0">
                <a:solidFill>
                  <a:schemeClr val="tx1"/>
                </a:solidFill>
              </a:rPr>
              <a:t>i SHB:s analysrapporter är SHB:s och dess dotterbolags medarbetares uppfattningar och avspeglar respektive analytikers personliga uppfattning vid nuvarande tidpunkt och kan förändras. Det finns inga garantier för att framtida händelser ligger i linje med dessa uppfattningar. Varje analytiker som identifierats i rapporten intygar också att de uppfattningar som uttrycks här och som tillhör analytikern korrekt avspeglar hans eller hennes personliga uppfattningar om de företag eller värdepapper som diskuteras i analysrapporten. </a:t>
            </a:r>
          </a:p>
          <a:p>
            <a:r>
              <a:rPr lang="sv-SE" sz="1000" dirty="0">
                <a:solidFill>
                  <a:schemeClr val="tx1"/>
                </a:solidFill>
              </a:rPr>
              <a:t>Syftet med SHB:s analysrapporter är endast att ge information. Informationen i analysrapporterna utgör ingen personlig rekommendation eller personligt investeringsråd, och analysrapporterna eller uppfattningarna bör inte utgöra underlag för investeringsbeslut eller strategiska beslut. Detta dokument utgör inte eller är inte del av ett erbjudande om försäljning eller tecknande av eller inbjudan till ett erbjudande om att köpa eller teckna värdepapper, och det ska heller inte, helt eller delvis, utgöra underlag för eller användas i samband med eventuellt avtal eller åtagande i någon form. Det är inte säkert att tidigare utveckling upprepas och tidigare utveckling ska inte tas som en indikation på framtida utveckling. Värdet på investeringarna och avkastningen från dem kan gå såväl ned som upp och investeraren riskerar att förlora hela sitt investerade innehav. Investeraren garanteras inga vinster på investeringar och kan förlora pengar. Förändringar i valutakurser kan förorsaka att värdet på investeringar gjorda i andra länder och vinster från dessa stiger eller faller. Denna analysprodukt uppdateras regelbundet.</a:t>
            </a:r>
          </a:p>
          <a:p>
            <a:r>
              <a:rPr lang="sv-SE" sz="1000" dirty="0">
                <a:solidFill>
                  <a:schemeClr val="tx1"/>
                </a:solidFill>
              </a:rPr>
              <a:t>Ingen del av SHB:s analysrapporter får reproduceras eller spridas till någon annan person utan att SHB dessförinnan lämnat sitt skriftliga medgivande därtill. Spridningen av detta dokument kan i vissa jurisdiktioner vara förbjuden i lag och personer som på något sätt mottar dokumentet måste själva förvissa sig om, och iaktta, eventuella restriktioner. Rapporten innefattar inga legala eller skatterelaterade aspekter kopplade till </a:t>
            </a:r>
            <a:r>
              <a:rPr lang="sv-SE" sz="1000" dirty="0" err="1">
                <a:solidFill>
                  <a:schemeClr val="tx1"/>
                </a:solidFill>
              </a:rPr>
              <a:t>emittentens</a:t>
            </a:r>
            <a:r>
              <a:rPr lang="sv-SE" sz="1000" dirty="0">
                <a:solidFill>
                  <a:schemeClr val="tx1"/>
                </a:solidFill>
              </a:rPr>
              <a:t> planerade eller befintliga emissioner av skuldebrev. Innehållet är uteslutande avsett för kunder i Sverige</a:t>
            </a:r>
            <a:r>
              <a:rPr lang="sv-SE" sz="800" dirty="0" smtClean="0">
                <a:solidFill>
                  <a:schemeClr val="tx1"/>
                </a:solidFill>
              </a:rPr>
              <a:t>.</a:t>
            </a:r>
          </a:p>
        </p:txBody>
      </p:sp>
      <p:sp>
        <p:nvSpPr>
          <p:cNvPr id="6" name="Rectangle 2"/>
          <p:cNvSpPr txBox="1">
            <a:spLocks noChangeArrowheads="1"/>
          </p:cNvSpPr>
          <p:nvPr/>
        </p:nvSpPr>
        <p:spPr bwMode="black">
          <a:xfrm>
            <a:off x="133165" y="297190"/>
            <a:ext cx="8930936" cy="4114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eaLnBrk="1" hangingPunct="1">
              <a:lnSpc>
                <a:spcPct val="100000"/>
              </a:lnSpc>
              <a:spcBef>
                <a:spcPct val="0"/>
              </a:spcBef>
              <a:defRPr/>
            </a:pPr>
            <a:r>
              <a:rPr lang="sv-SE" sz="1900" b="1" kern="0" dirty="0" smtClean="0">
                <a:latin typeface="+mj-lt"/>
                <a:ea typeface="+mj-ea"/>
                <a:cs typeface="+mj-cs"/>
              </a:rPr>
              <a:t>Ansvarsbegränsning och </a:t>
            </a:r>
            <a:r>
              <a:rPr lang="sv-SE" sz="1900" b="1" kern="0" dirty="0">
                <a:latin typeface="+mj-lt"/>
                <a:ea typeface="+mj-ea"/>
                <a:cs typeface="+mj-cs"/>
              </a:rPr>
              <a:t>särskilda upplysningar</a:t>
            </a:r>
            <a:endParaRPr kumimoji="0" lang="en-GB" sz="19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9472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5601533"/>
          </a:xfrm>
          <a:prstGeom prst="rect">
            <a:avLst/>
          </a:prstGeom>
          <a:noFill/>
        </p:spPr>
        <p:txBody>
          <a:bodyPr wrap="square" rtlCol="0">
            <a:spAutoFit/>
          </a:bodyPr>
          <a:lstStyle/>
          <a:p>
            <a:r>
              <a:rPr lang="sv-SE" sz="1000" b="1" dirty="0"/>
              <a:t>Viktiga upplysningar om analyser</a:t>
            </a:r>
          </a:p>
          <a:p>
            <a:r>
              <a:rPr lang="sv-SE" sz="1000" dirty="0">
                <a:solidFill>
                  <a:schemeClr val="tx1"/>
                </a:solidFill>
              </a:rPr>
              <a:t>SHB:s medarbetare, inklusive analytiker, får ersättning som genereras av företagets totala lönsamhet. Ersättningen till analytiker baseras inte på specifika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 eller obligationsmarknadstjänster. Ingen del av analytikerns ersättning har kopplats, eller kommer att kopplas, direkt eller indirekt till specifika rekommendationer eller uppfattningar som uttrycks i analysrapporterna.</a:t>
            </a:r>
          </a:p>
          <a:p>
            <a:r>
              <a:rPr lang="sv-SE" sz="1000" dirty="0">
                <a:solidFill>
                  <a:schemeClr val="tx1"/>
                </a:solidFill>
              </a:rPr>
              <a:t>SHB och/eller dess dotterbolag kan erbjuda investmentbank-tjänster och andra tjänster, inklusive </a:t>
            </a:r>
            <a:r>
              <a:rPr lang="sv-SE" sz="1000" dirty="0" err="1">
                <a:solidFill>
                  <a:schemeClr val="tx1"/>
                </a:solidFill>
              </a:rPr>
              <a:t>corporate</a:t>
            </a:r>
            <a:r>
              <a:rPr lang="sv-SE" sz="1000" dirty="0">
                <a:solidFill>
                  <a:schemeClr val="tx1"/>
                </a:solidFill>
              </a:rPr>
              <a:t> banking-tjänster och värdepappersrådgivning, åt företagen som omnämns i vår analys. Vi kan agera rådgivare och/eller mäklare åt de företag som omnämns i vår analys. SHB kan också ansöka om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-uppdrag hos dessa företag. Vi köper och säljer värdepapper som omnämns i vår analys från kunder i eget namn. Vi kan därför vid olika tidpunkter ha en lång eller kort position i sådana värdepapper. Vi kan också fungera som marknadsgarant för värdepapper avseende alla företag som omnämns i analysrapporten. </a:t>
            </a:r>
          </a:p>
          <a:p>
            <a:r>
              <a:rPr lang="sv-SE" sz="1000" dirty="0">
                <a:solidFill>
                  <a:schemeClr val="tx1"/>
                </a:solidFill>
              </a:rPr>
              <a:t>SHB, dess närstående företag, kunder, tjänstemän, styrelseledamöter eller medarbetare kan äga eller inneha positioner i värdepapper som omnämns i analysrapporterna.</a:t>
            </a:r>
          </a:p>
          <a:p>
            <a:r>
              <a:rPr lang="sv-SE" sz="1000" dirty="0" smtClean="0">
                <a:solidFill>
                  <a:schemeClr val="tx1"/>
                </a:solidFill>
              </a:rPr>
              <a:t>Under </a:t>
            </a:r>
            <a:r>
              <a:rPr lang="sv-SE" sz="1000" dirty="0">
                <a:solidFill>
                  <a:schemeClr val="tx1"/>
                </a:solidFill>
              </a:rPr>
              <a:t>vissa förutsättningar får banken i samband med tjänster avseende finansiella instrument betala eller ta emot incitament, t.ex. avgifter och kommission från andra än kunden. Incitament kan bestå av såväl monetära som icke-monetära förmåner. Om incitament utges till eller tas emot av tredje part krävs att ersättningen ska syfta till att höja kvaliteten på tjänsten och att den inte hindrar banken från att tillvarata kundens intressen. Kunden ska informeras om de ersättningar som banken tar emot. </a:t>
            </a:r>
          </a:p>
          <a:p>
            <a:r>
              <a:rPr lang="sv-SE" sz="1000" dirty="0">
                <a:solidFill>
                  <a:schemeClr val="tx1"/>
                </a:solidFill>
              </a:rPr>
              <a:t>När banken tillhandahåller investeringsanalys tar banken emot och behåller ersättningar och förmåner som utgör mindre icke-monetära förmåner från tredje part. Mindre icke-monetära förmåner består av något av följande. </a:t>
            </a:r>
          </a:p>
          <a:p>
            <a:pPr marL="171450" lvl="0" indent="-171450">
              <a:buFont typeface="Arial" panose="020B0604020202020204" pitchFamily="34" charset="0"/>
              <a:buChar char="•"/>
            </a:pPr>
            <a:r>
              <a:rPr lang="sv-SE" sz="1000" dirty="0">
                <a:solidFill>
                  <a:schemeClr val="tx1"/>
                </a:solidFill>
              </a:rPr>
              <a:t>Uppgifter eller dokumentation om ett finansiellt instrument eller en investeringstjänst, som är av allmän karaktär.</a:t>
            </a:r>
          </a:p>
          <a:p>
            <a:pPr marL="171450" lvl="0" indent="-171450">
              <a:buFont typeface="Arial" panose="020B0604020202020204" pitchFamily="34" charset="0"/>
              <a:buChar char="•"/>
            </a:pPr>
            <a:r>
              <a:rPr lang="sv-SE" sz="1000" dirty="0">
                <a:solidFill>
                  <a:schemeClr val="tx1"/>
                </a:solidFill>
              </a:rPr>
              <a:t>Skriftligt material som framställts av en </a:t>
            </a:r>
            <a:r>
              <a:rPr lang="sv-SE" sz="1000" dirty="0" err="1">
                <a:solidFill>
                  <a:schemeClr val="tx1"/>
                </a:solidFill>
              </a:rPr>
              <a:t>tredjepart</a:t>
            </a:r>
            <a:r>
              <a:rPr lang="sv-SE" sz="1000" dirty="0">
                <a:solidFill>
                  <a:schemeClr val="tx1"/>
                </a:solidFill>
              </a:rPr>
              <a:t> som är </a:t>
            </a:r>
            <a:r>
              <a:rPr lang="sv-SE" sz="1000" dirty="0" err="1">
                <a:solidFill>
                  <a:schemeClr val="tx1"/>
                </a:solidFill>
              </a:rPr>
              <a:t>emittent</a:t>
            </a:r>
            <a:r>
              <a:rPr lang="sv-SE" sz="1000" dirty="0">
                <a:solidFill>
                  <a:schemeClr val="tx1"/>
                </a:solidFill>
              </a:rPr>
              <a:t> för att marknadsföra en nyemission.</a:t>
            </a:r>
          </a:p>
          <a:p>
            <a:pPr marL="171450" lvl="0" indent="-171450">
              <a:buFont typeface="Arial" panose="020B0604020202020204" pitchFamily="34" charset="0"/>
              <a:buChar char="•"/>
            </a:pPr>
            <a:r>
              <a:rPr lang="sv-SE" sz="1000" dirty="0">
                <a:solidFill>
                  <a:schemeClr val="tx1"/>
                </a:solidFill>
              </a:rPr>
              <a:t>Deltagande i konferenser och seminarier som gäller ett visst instrument eller en viss investeringstjänst</a:t>
            </a:r>
          </a:p>
          <a:p>
            <a:pPr marL="171450" lvl="0" indent="-171450">
              <a:buFont typeface="Arial" panose="020B0604020202020204" pitchFamily="34" charset="0"/>
              <a:buChar char="•"/>
            </a:pPr>
            <a:r>
              <a:rPr lang="sv-SE" sz="1000" dirty="0">
                <a:solidFill>
                  <a:schemeClr val="tx1"/>
                </a:solidFill>
              </a:rPr>
              <a:t>Representation upp till ett rimligt värde.  </a:t>
            </a:r>
            <a:endParaRPr lang="sv-SE" sz="1000" dirty="0" smtClean="0">
              <a:solidFill>
                <a:schemeClr val="tx1"/>
              </a:solidFill>
            </a:endParaRPr>
          </a:p>
          <a:p>
            <a:r>
              <a:rPr lang="sv-SE" sz="1000" dirty="0" smtClean="0">
                <a:solidFill>
                  <a:schemeClr val="tx1"/>
                </a:solidFill>
              </a:rPr>
              <a:t>Banken </a:t>
            </a:r>
            <a:r>
              <a:rPr lang="sv-SE" sz="1000" dirty="0">
                <a:solidFill>
                  <a:schemeClr val="tx1"/>
                </a:solidFill>
              </a:rPr>
              <a:t>har riktlinjer för analys, vilka ska säkerställa analytikers och analysavdelningens integritet och oberoende samt identifiera faktiska eller potentiella intressekonflikter som berör analytiker eller banken, samt att lösa sådana eventuella konflikter genom att eliminera eller minska dem och/eller offentliggöra dem om lämpligt. Som ett led i kontrollen av intressekonflikter har Handelsbanken infört restriktioner (”informationshinder”) i kommunikationen mellan analysavdelningen och andra avdelningar inom Handelsbanken. Analysavdelningen är organisatoriskt åtskild från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-avdelningen och andra avdelningar med liknande arbetsuppgifter. I riktlinjerna för analysavdelningen finns regler för hur ersättningar, bonus och lön får betalas ut till analytiker, vilka marknadsföringsaktiviteter en analytiker får delta i, hur analytiker ska hantera sina egna och närståendes värdepappersaffärer m.m. Vidare finns också inskränkningar i kommunikationen mellan analytikern och det analyserade bolaget. </a:t>
            </a:r>
          </a:p>
        </p:txBody>
      </p:sp>
    </p:spTree>
    <p:extLst>
      <p:ext uri="{BB962C8B-B14F-4D97-AF65-F5344CB8AC3E}">
        <p14:creationId xmlns:p14="http://schemas.microsoft.com/office/powerpoint/2010/main" val="1539977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1510350"/>
          </a:xfrm>
          <a:prstGeom prst="rect">
            <a:avLst/>
          </a:prstGeom>
          <a:noFill/>
        </p:spPr>
        <p:txBody>
          <a:bodyPr wrap="square" rtlCol="0">
            <a:spAutoFit/>
          </a:bodyPr>
          <a:lstStyle/>
          <a:p>
            <a:r>
              <a:rPr lang="sv-SE" sz="1000" dirty="0">
                <a:solidFill>
                  <a:schemeClr val="tx1"/>
                </a:solidFill>
              </a:rPr>
              <a:t>Enligt bankens Etiska riktlinjer i Handelsbankenkoncernen ska styrelsen och samtliga anställda inom Handelsbanken i sin verksamhet i banken och vid andra uppdrag iaktta hög etisk standard. Anställda i banken ska uppträda så att förtroendet för banken upprätthålls. All verksamhet i koncernen ska präglas av hög etisk standard. Intressekonflikter ska identifieras och handläggas på ett för berörda parter rimligt sätt. Policyn för etik beskriver, utöver detta, även hur anställda som misstänker oegentligheter eller andra missförhållanden ska förfara, exempelvis med hjälp av SHB:s visselblåsarsystem (</a:t>
            </a:r>
            <a:r>
              <a:rPr lang="sv-SE" sz="1000" dirty="0" err="1">
                <a:solidFill>
                  <a:schemeClr val="tx1"/>
                </a:solidFill>
              </a:rPr>
              <a:t>whistleblowing</a:t>
            </a:r>
            <a:r>
              <a:rPr lang="sv-SE" sz="1000" dirty="0">
                <a:solidFill>
                  <a:schemeClr val="tx1"/>
                </a:solidFill>
              </a:rPr>
              <a:t>). I SHBs policy för korruption fastslås vikten av att förebygga och aldrig acceptera korruption, samt att alltid agera vid misstanke om korruption. För fullständig information om Handelsbankens Policyer hänvisas till Handelsbankens hemsida www.handelsbanken.se / Om banken / Hållbarhet / Policyer och riktlinjer.</a:t>
            </a:r>
            <a:r>
              <a:rPr lang="en-US" sz="1000" dirty="0"/>
              <a:t> </a:t>
            </a:r>
            <a:endParaRPr lang="sv-SE" sz="1000" dirty="0"/>
          </a:p>
          <a:p>
            <a:endParaRPr lang="sv-SE" sz="1000" dirty="0"/>
          </a:p>
        </p:txBody>
      </p:sp>
    </p:spTree>
    <p:extLst>
      <p:ext uri="{BB962C8B-B14F-4D97-AF65-F5344CB8AC3E}">
        <p14:creationId xmlns:p14="http://schemas.microsoft.com/office/powerpoint/2010/main" val="236575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t>Ryska bolag på utländska börser tappar nästan hela sitt värde</a:t>
            </a:r>
            <a:endParaRPr lang="en-GB"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661102074"/>
              </p:ext>
            </p:extLst>
          </p:nvPr>
        </p:nvGraphicFramePr>
        <p:xfrm>
          <a:off x="2033588" y="1520825"/>
          <a:ext cx="5075237" cy="3816350"/>
        </p:xfrm>
        <a:graphic>
          <a:graphicData uri="http://schemas.openxmlformats.org/presentationml/2006/ole">
            <mc:AlternateContent xmlns:mc="http://schemas.openxmlformats.org/markup-compatibility/2006">
              <mc:Choice xmlns:v="urn:schemas-microsoft-com:vml" Requires="v">
                <p:oleObj spid="_x0000_s258052" name="Macrobond document" r:id="rId3" imgW="5074730" imgH="3815703" progId="Mbnd.mbnd">
                  <p:embed/>
                </p:oleObj>
              </mc:Choice>
              <mc:Fallback>
                <p:oleObj name="Macrobond document" r:id="rId3" imgW="5074730" imgH="3815703" progId="Mbnd.mbnd">
                  <p:embed/>
                  <p:pic>
                    <p:nvPicPr>
                      <p:cNvPr id="0" name=""/>
                      <p:cNvPicPr/>
                      <p:nvPr/>
                    </p:nvPicPr>
                    <p:blipFill>
                      <a:blip r:embed="rId4"/>
                      <a:stretch>
                        <a:fillRect/>
                      </a:stretch>
                    </p:blipFill>
                    <p:spPr>
                      <a:xfrm>
                        <a:off x="2033588" y="1520825"/>
                        <a:ext cx="5075237" cy="3816350"/>
                      </a:xfrm>
                      <a:prstGeom prst="rect">
                        <a:avLst/>
                      </a:prstGeom>
                    </p:spPr>
                  </p:pic>
                </p:oleObj>
              </mc:Fallback>
            </mc:AlternateContent>
          </a:graphicData>
        </a:graphic>
      </p:graphicFrame>
    </p:spTree>
    <p:extLst>
      <p:ext uri="{BB962C8B-B14F-4D97-AF65-F5344CB8AC3E}">
        <p14:creationId xmlns:p14="http://schemas.microsoft.com/office/powerpoint/2010/main" val="164877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81" y="294447"/>
            <a:ext cx="8207376" cy="720000"/>
          </a:xfrm>
        </p:spPr>
        <p:txBody>
          <a:bodyPr/>
          <a:lstStyle/>
          <a:p>
            <a:r>
              <a:rPr lang="sv-SE" dirty="0"/>
              <a:t>EZ-inflationen fortsätter stiga</a:t>
            </a:r>
            <a:endParaRPr lang="en-GB" dirty="0"/>
          </a:p>
        </p:txBody>
      </p:sp>
      <p:sp>
        <p:nvSpPr>
          <p:cNvPr id="5" name="Rounded Rectangle 4"/>
          <p:cNvSpPr/>
          <p:nvPr/>
        </p:nvSpPr>
        <p:spPr>
          <a:xfrm>
            <a:off x="199439" y="6031773"/>
            <a:ext cx="6841934" cy="530000"/>
          </a:xfrm>
          <a:prstGeom prst="roundRect">
            <a:avLst/>
          </a:prstGeom>
          <a:solidFill>
            <a:srgbClr val="005C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rgbClr val="FFFFFF"/>
                </a:solidFill>
                <a:latin typeface="Arial" panose="020B0604020202020204" pitchFamily="34" charset="0"/>
              </a:rPr>
              <a:t>KPI 5,6 blev </a:t>
            </a:r>
            <a:r>
              <a:rPr lang="sv-SE" sz="1600" b="1" dirty="0" smtClean="0">
                <a:solidFill>
                  <a:srgbClr val="FFFFFF"/>
                </a:solidFill>
                <a:latin typeface="Arial" panose="020B0604020202020204" pitchFamily="34" charset="0"/>
              </a:rPr>
              <a:t>5,8 </a:t>
            </a:r>
            <a:r>
              <a:rPr lang="sv-SE" sz="1600" dirty="0" err="1" smtClean="0">
                <a:solidFill>
                  <a:srgbClr val="FFFFFF"/>
                </a:solidFill>
                <a:latin typeface="Arial" panose="020B0604020202020204" pitchFamily="34" charset="0"/>
              </a:rPr>
              <a:t>Core</a:t>
            </a:r>
            <a:r>
              <a:rPr lang="sv-SE" sz="1600" dirty="0" smtClean="0">
                <a:solidFill>
                  <a:srgbClr val="FFFFFF"/>
                </a:solidFill>
                <a:latin typeface="Arial" panose="020B0604020202020204" pitchFamily="34" charset="0"/>
              </a:rPr>
              <a:t> 2,6 blev </a:t>
            </a:r>
            <a:r>
              <a:rPr lang="sv-SE" sz="1600" b="1" dirty="0" smtClean="0">
                <a:solidFill>
                  <a:srgbClr val="FFFFFF"/>
                </a:solidFill>
                <a:latin typeface="Arial" panose="020B0604020202020204" pitchFamily="34" charset="0"/>
              </a:rPr>
              <a:t>2,7</a:t>
            </a:r>
            <a:r>
              <a:rPr lang="sv-SE" sz="1600" dirty="0" smtClean="0">
                <a:solidFill>
                  <a:srgbClr val="FFFFFF"/>
                </a:solidFill>
                <a:latin typeface="Arial" panose="020B0604020202020204" pitchFamily="34" charset="0"/>
              </a:rPr>
              <a:t> (mindre överraskning än förra mån)</a:t>
            </a:r>
            <a:endParaRPr lang="en-US" sz="1600" dirty="0">
              <a:solidFill>
                <a:srgbClr val="FFFFFF"/>
              </a:solidFill>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06648389"/>
              </p:ext>
            </p:extLst>
          </p:nvPr>
        </p:nvGraphicFramePr>
        <p:xfrm>
          <a:off x="1001713" y="1044575"/>
          <a:ext cx="7140575" cy="4768850"/>
        </p:xfrm>
        <a:graphic>
          <a:graphicData uri="http://schemas.openxmlformats.org/presentationml/2006/ole">
            <mc:AlternateContent xmlns:mc="http://schemas.openxmlformats.org/markup-compatibility/2006">
              <mc:Choice xmlns:v="urn:schemas-microsoft-com:vml" Requires="v">
                <p:oleObj spid="_x0000_s251911" name="Macrobond document" r:id="rId5" imgW="7140533" imgH="4769628" progId="Mbnd.mbnd">
                  <p:embed/>
                </p:oleObj>
              </mc:Choice>
              <mc:Fallback>
                <p:oleObj name="Macrobond document" r:id="rId5" imgW="7140533" imgH="4769628" progId="Mbnd.mbnd">
                  <p:embed/>
                  <p:pic>
                    <p:nvPicPr>
                      <p:cNvPr id="0" name=""/>
                      <p:cNvPicPr/>
                      <p:nvPr/>
                    </p:nvPicPr>
                    <p:blipFill>
                      <a:blip r:embed="rId6"/>
                      <a:stretch>
                        <a:fillRect/>
                      </a:stretch>
                    </p:blipFill>
                    <p:spPr>
                      <a:xfrm>
                        <a:off x="1001713" y="1044575"/>
                        <a:ext cx="7140575" cy="47688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0399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486000" y="508586"/>
            <a:ext cx="8207376" cy="720000"/>
          </a:xfrm>
          <a:prstGeom prst="rect">
            <a:avLst/>
          </a:prstGeom>
          <a:noFill/>
          <a:ln>
            <a:noFill/>
          </a:ln>
        </p:spPr>
        <p:txBody>
          <a:bodyPr vert="horz" lIns="0" tIns="45720" rIns="91440" bIns="45720" rtlCol="0" anchor="t" anchorCtr="0">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pPr fontAlgn="auto">
              <a:spcAft>
                <a:spcPts val="0"/>
              </a:spcAft>
            </a:pPr>
            <a:endParaRPr lang="sv-SE" sz="3200" dirty="0"/>
          </a:p>
        </p:txBody>
      </p:sp>
      <p:sp>
        <p:nvSpPr>
          <p:cNvPr id="6" name="Title 5"/>
          <p:cNvSpPr>
            <a:spLocks noGrp="1"/>
          </p:cNvSpPr>
          <p:nvPr>
            <p:ph type="title"/>
          </p:nvPr>
        </p:nvSpPr>
        <p:spPr/>
        <p:txBody>
          <a:bodyPr/>
          <a:lstStyle/>
          <a:p>
            <a:r>
              <a:rPr lang="sv-SE" dirty="0" smtClean="0"/>
              <a:t>Kinesisk </a:t>
            </a:r>
            <a:r>
              <a:rPr lang="sv-SE" dirty="0" smtClean="0"/>
              <a:t>privat tjänste</a:t>
            </a:r>
            <a:r>
              <a:rPr lang="sv-SE" dirty="0" smtClean="0"/>
              <a:t>-PMI något lägre</a:t>
            </a:r>
            <a:endParaRPr lang="en-GB" dirty="0"/>
          </a:p>
        </p:txBody>
      </p:sp>
      <p:sp>
        <p:nvSpPr>
          <p:cNvPr id="4" name="Slide Number Placeholder 3"/>
          <p:cNvSpPr>
            <a:spLocks noGrp="1"/>
          </p:cNvSpPr>
          <p:nvPr>
            <p:ph type="sldNum" sz="quarter" idx="4"/>
          </p:nvPr>
        </p:nvSpPr>
        <p:spPr/>
        <p:txBody>
          <a:bodyPr/>
          <a:lstStyle/>
          <a:p>
            <a:fld id="{E7482A8D-7A97-4E38-95AD-A926E214E490}" type="slidenum">
              <a:rPr lang="sv-SE" smtClean="0"/>
              <a:t>5</a:t>
            </a:fld>
            <a:endParaRPr lang="sv-SE"/>
          </a:p>
        </p:txBody>
      </p:sp>
      <p:graphicFrame>
        <p:nvGraphicFramePr>
          <p:cNvPr id="8" name="Object 7"/>
          <p:cNvGraphicFramePr>
            <a:graphicFrameLocks noChangeAspect="1"/>
          </p:cNvGraphicFramePr>
          <p:nvPr>
            <p:extLst>
              <p:ext uri="{D42A27DB-BD31-4B8C-83A1-F6EECF244321}">
                <p14:modId xmlns:p14="http://schemas.microsoft.com/office/powerpoint/2010/main" val="3419144113"/>
              </p:ext>
            </p:extLst>
          </p:nvPr>
        </p:nvGraphicFramePr>
        <p:xfrm>
          <a:off x="0" y="1971784"/>
          <a:ext cx="4418966" cy="3322864"/>
        </p:xfrm>
        <a:graphic>
          <a:graphicData uri="http://schemas.openxmlformats.org/presentationml/2006/ole">
            <mc:AlternateContent xmlns:mc="http://schemas.openxmlformats.org/markup-compatibility/2006">
              <mc:Choice xmlns:v="urn:schemas-microsoft-com:vml" Requires="v">
                <p:oleObj spid="_x0000_s253964" name="Macrobond document" r:id="rId5" imgW="5074730" imgH="3815703" progId="Mbnd.mbnd">
                  <p:embed/>
                </p:oleObj>
              </mc:Choice>
              <mc:Fallback>
                <p:oleObj name="Macrobond document" r:id="rId5" imgW="5074730" imgH="3815703" progId="Mbnd.mbnd">
                  <p:embed/>
                  <p:pic>
                    <p:nvPicPr>
                      <p:cNvPr id="0" name=""/>
                      <p:cNvPicPr/>
                      <p:nvPr/>
                    </p:nvPicPr>
                    <p:blipFill>
                      <a:blip r:embed="rId6"/>
                      <a:stretch>
                        <a:fillRect/>
                      </a:stretch>
                    </p:blipFill>
                    <p:spPr>
                      <a:xfrm>
                        <a:off x="0" y="1971784"/>
                        <a:ext cx="4418966" cy="3322864"/>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78562199"/>
              </p:ext>
            </p:extLst>
          </p:nvPr>
        </p:nvGraphicFramePr>
        <p:xfrm>
          <a:off x="4396898" y="2005170"/>
          <a:ext cx="4747102" cy="3569607"/>
        </p:xfrm>
        <a:graphic>
          <a:graphicData uri="http://schemas.openxmlformats.org/presentationml/2006/ole">
            <mc:AlternateContent xmlns:mc="http://schemas.openxmlformats.org/markup-compatibility/2006">
              <mc:Choice xmlns:v="urn:schemas-microsoft-com:vml" Requires="v">
                <p:oleObj spid="_x0000_s253965" name="Macrobond document" r:id="rId7" imgW="5074730" imgH="3815703" progId="Mbnd.mbnd">
                  <p:embed/>
                </p:oleObj>
              </mc:Choice>
              <mc:Fallback>
                <p:oleObj name="Macrobond document" r:id="rId7" imgW="5074730" imgH="3815703" progId="Mbnd.mbnd">
                  <p:embed/>
                  <p:pic>
                    <p:nvPicPr>
                      <p:cNvPr id="0" name=""/>
                      <p:cNvPicPr/>
                      <p:nvPr/>
                    </p:nvPicPr>
                    <p:blipFill>
                      <a:blip r:embed="rId8"/>
                      <a:stretch>
                        <a:fillRect/>
                      </a:stretch>
                    </p:blipFill>
                    <p:spPr>
                      <a:xfrm>
                        <a:off x="4396898" y="2005170"/>
                        <a:ext cx="4747102" cy="356960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5627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86000" y="1025267"/>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6" name="Rectangle 2"/>
          <p:cNvSpPr>
            <a:spLocks noGrp="1" noChangeArrowheads="1"/>
          </p:cNvSpPr>
          <p:nvPr>
            <p:ph type="title"/>
          </p:nvPr>
        </p:nvSpPr>
        <p:spPr>
          <a:xfrm>
            <a:off x="468312" y="475200"/>
            <a:ext cx="8207376" cy="720000"/>
          </a:xfrm>
        </p:spPr>
        <p:txBody>
          <a:bodyPr>
            <a:normAutofit/>
          </a:bodyPr>
          <a:lstStyle/>
          <a:p>
            <a:r>
              <a:rPr lang="sv-SE" sz="3200" dirty="0" smtClean="0"/>
              <a:t>MARKNADEN</a:t>
            </a:r>
            <a:endParaRPr lang="sv-SE" sz="3200" dirty="0"/>
          </a:p>
        </p:txBody>
      </p:sp>
      <p:sp>
        <p:nvSpPr>
          <p:cNvPr id="11267" name="Rectangle 3"/>
          <p:cNvSpPr>
            <a:spLocks noGrp="1" noChangeArrowheads="1"/>
          </p:cNvSpPr>
          <p:nvPr>
            <p:ph sz="half" idx="1"/>
          </p:nvPr>
        </p:nvSpPr>
        <p:spPr>
          <a:xfrm>
            <a:off x="626156" y="803577"/>
            <a:ext cx="3440112" cy="5330825"/>
          </a:xfrm>
        </p:spPr>
        <p:txBody>
          <a:bodyPr>
            <a:normAutofit/>
          </a:bodyPr>
          <a:lstStyle/>
          <a:p>
            <a:pPr lvl="1">
              <a:buNone/>
            </a:pPr>
            <a:endParaRPr lang="sv-SE" sz="1600" dirty="0" smtClean="0">
              <a:solidFill>
                <a:schemeClr val="tx1"/>
              </a:solidFill>
            </a:endParaRPr>
          </a:p>
          <a:p>
            <a:pPr marL="0" indent="0">
              <a:buNone/>
            </a:pPr>
            <a:r>
              <a:rPr lang="sv-SE" b="1" dirty="0" smtClean="0">
                <a:solidFill>
                  <a:schemeClr val="accent1"/>
                </a:solidFill>
              </a:rPr>
              <a:t>Sedan i fredags</a:t>
            </a:r>
          </a:p>
          <a:p>
            <a:pPr>
              <a:lnSpc>
                <a:spcPct val="250000"/>
              </a:lnSpc>
              <a:buClr>
                <a:srgbClr val="002C4D"/>
              </a:buClr>
              <a:buFont typeface="Arial" panose="020B0604020202020204" pitchFamily="34" charset="0"/>
              <a:buChar char="›"/>
            </a:pPr>
            <a:r>
              <a:rPr lang="sv-SE" sz="1400" b="1" dirty="0" smtClean="0">
                <a:solidFill>
                  <a:schemeClr val="tx1"/>
                </a:solidFill>
              </a:rPr>
              <a:t>Aktier:  </a:t>
            </a:r>
            <a:r>
              <a:rPr lang="sv-SE" sz="1400" b="1" dirty="0" smtClean="0">
                <a:solidFill>
                  <a:schemeClr val="tx1"/>
                </a:solidFill>
              </a:rPr>
              <a:t>Bra uppgångar överlag, </a:t>
            </a:r>
            <a:r>
              <a:rPr lang="sv-SE" sz="1400" b="1" dirty="0" err="1" smtClean="0">
                <a:solidFill>
                  <a:schemeClr val="tx1"/>
                </a:solidFill>
              </a:rPr>
              <a:t>futures</a:t>
            </a:r>
            <a:r>
              <a:rPr lang="sv-SE" sz="1400" b="1" dirty="0" smtClean="0">
                <a:solidFill>
                  <a:schemeClr val="tx1"/>
                </a:solidFill>
              </a:rPr>
              <a:t> neutrala</a:t>
            </a:r>
          </a:p>
          <a:p>
            <a:pPr>
              <a:lnSpc>
                <a:spcPct val="250000"/>
              </a:lnSpc>
              <a:buClr>
                <a:srgbClr val="002C4D"/>
              </a:buClr>
              <a:buFont typeface="Arial" panose="020B0604020202020204" pitchFamily="34" charset="0"/>
              <a:buChar char="›"/>
            </a:pPr>
            <a:r>
              <a:rPr lang="sv-SE" sz="1400" b="1" dirty="0" smtClean="0">
                <a:solidFill>
                  <a:schemeClr val="tx1"/>
                </a:solidFill>
              </a:rPr>
              <a:t>Räntor</a:t>
            </a:r>
            <a:r>
              <a:rPr lang="sv-SE" sz="1400" b="1" dirty="0" smtClean="0">
                <a:solidFill>
                  <a:schemeClr val="tx1"/>
                </a:solidFill>
              </a:rPr>
              <a:t>: </a:t>
            </a:r>
            <a:r>
              <a:rPr lang="sv-SE" sz="1400" b="1" dirty="0" smtClean="0">
                <a:solidFill>
                  <a:schemeClr val="tx1"/>
                </a:solidFill>
              </a:rPr>
              <a:t>Lång och kort ränta upp efter Powell</a:t>
            </a:r>
            <a:endParaRPr lang="sv-SE" sz="1400" b="1" dirty="0" smtClean="0">
              <a:solidFill>
                <a:schemeClr val="tx1"/>
              </a:solidFill>
            </a:endParaRPr>
          </a:p>
          <a:p>
            <a:pPr>
              <a:lnSpc>
                <a:spcPct val="250000"/>
              </a:lnSpc>
              <a:buClr>
                <a:srgbClr val="002C4D"/>
              </a:buClr>
              <a:buFont typeface="Arial" panose="020B0604020202020204" pitchFamily="34" charset="0"/>
              <a:buChar char="›"/>
            </a:pPr>
            <a:r>
              <a:rPr lang="sv-SE" sz="1400" b="1" dirty="0" smtClean="0">
                <a:solidFill>
                  <a:schemeClr val="tx1"/>
                </a:solidFill>
              </a:rPr>
              <a:t>FX: Starkare NOK, GBP och AUD</a:t>
            </a:r>
            <a:endParaRPr lang="sv-SE" sz="1400" b="1" dirty="0" smtClean="0">
              <a:solidFill>
                <a:schemeClr val="tx1"/>
              </a:solidFill>
            </a:endParaRPr>
          </a:p>
          <a:p>
            <a:pPr>
              <a:lnSpc>
                <a:spcPct val="250000"/>
              </a:lnSpc>
              <a:buClr>
                <a:srgbClr val="002C4D"/>
              </a:buClr>
              <a:buFont typeface="Arial" panose="020B0604020202020204" pitchFamily="34" charset="0"/>
              <a:buChar char="›"/>
            </a:pPr>
            <a:r>
              <a:rPr lang="sv-SE" sz="1400" b="1" dirty="0" smtClean="0">
                <a:solidFill>
                  <a:schemeClr val="tx1"/>
                </a:solidFill>
              </a:rPr>
              <a:t>Råvaror</a:t>
            </a:r>
            <a:r>
              <a:rPr lang="sv-SE" sz="1400" b="1" dirty="0" smtClean="0">
                <a:solidFill>
                  <a:schemeClr val="tx1"/>
                </a:solidFill>
              </a:rPr>
              <a:t>: Oljan rusar, spannmål upp, metaller upp, </a:t>
            </a:r>
            <a:r>
              <a:rPr lang="sv-SE" sz="1400" b="1" dirty="0" err="1" smtClean="0">
                <a:solidFill>
                  <a:schemeClr val="tx1"/>
                </a:solidFill>
              </a:rPr>
              <a:t>bl</a:t>
            </a:r>
            <a:r>
              <a:rPr lang="sv-SE" sz="1400" b="1" dirty="0" smtClean="0">
                <a:solidFill>
                  <a:schemeClr val="tx1"/>
                </a:solidFill>
              </a:rPr>
              <a:t> a aluminium på nya ATH</a:t>
            </a:r>
            <a:endParaRPr lang="sv-SE" sz="1400" dirty="0" smtClean="0">
              <a:solidFill>
                <a:schemeClr val="tx1"/>
              </a:solidFill>
            </a:endParaRPr>
          </a:p>
        </p:txBody>
      </p:sp>
      <p:sp>
        <p:nvSpPr>
          <p:cNvPr id="3" name="Slide Number Placeholder 2"/>
          <p:cNvSpPr>
            <a:spLocks noGrp="1"/>
          </p:cNvSpPr>
          <p:nvPr>
            <p:ph type="sldNum" sz="quarter" idx="4"/>
          </p:nvPr>
        </p:nvSpPr>
        <p:spPr/>
        <p:txBody>
          <a:bodyPr/>
          <a:lstStyle/>
          <a:p>
            <a:fld id="{E8F40506-5325-4191-9AF6-E168847903A5}" type="slidenum">
              <a:rPr lang="sv-SE" smtClean="0"/>
              <a:pPr/>
              <a:t>6</a:t>
            </a:fld>
            <a:endParaRPr lang="sv-SE"/>
          </a:p>
        </p:txBody>
      </p:sp>
      <p:cxnSp>
        <p:nvCxnSpPr>
          <p:cNvPr id="28" name="Straight Connector 27"/>
          <p:cNvCxnSpPr/>
          <p:nvPr/>
        </p:nvCxnSpPr>
        <p:spPr>
          <a:xfrm flipH="1" flipV="1">
            <a:off x="468312" y="1025267"/>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096" y="389299"/>
            <a:ext cx="523336" cy="523336"/>
          </a:xfrm>
          <a:prstGeom prst="rect">
            <a:avLst/>
          </a:prstGeom>
        </p:spPr>
      </p:pic>
      <p:pic>
        <p:nvPicPr>
          <p:cNvPr id="2" name="Picture 1"/>
          <p:cNvPicPr>
            <a:picLocks noChangeAspect="1"/>
          </p:cNvPicPr>
          <p:nvPr/>
        </p:nvPicPr>
        <p:blipFill>
          <a:blip r:embed="rId4"/>
          <a:stretch>
            <a:fillRect/>
          </a:stretch>
        </p:blipFill>
        <p:spPr>
          <a:xfrm>
            <a:off x="4437287" y="1062382"/>
            <a:ext cx="4400231" cy="4924394"/>
          </a:xfrm>
          <a:prstGeom prst="rect">
            <a:avLst/>
          </a:prstGeom>
        </p:spPr>
      </p:pic>
    </p:spTree>
    <p:extLst>
      <p:ext uri="{BB962C8B-B14F-4D97-AF65-F5344CB8AC3E}">
        <p14:creationId xmlns:p14="http://schemas.microsoft.com/office/powerpoint/2010/main" val="343138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Olja på nya toppnivåer</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2193902113"/>
              </p:ext>
            </p:extLst>
          </p:nvPr>
        </p:nvGraphicFramePr>
        <p:xfrm>
          <a:off x="1105786" y="1332617"/>
          <a:ext cx="6531941" cy="4909166"/>
        </p:xfrm>
        <a:graphic>
          <a:graphicData uri="http://schemas.openxmlformats.org/presentationml/2006/ole">
            <mc:AlternateContent xmlns:mc="http://schemas.openxmlformats.org/markup-compatibility/2006">
              <mc:Choice xmlns:v="urn:schemas-microsoft-com:vml" Requires="v">
                <p:oleObj spid="_x0000_s237602"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1105786" y="1332617"/>
                        <a:ext cx="6531941" cy="4909166"/>
                      </a:xfrm>
                      <a:prstGeom prst="rect">
                        <a:avLst/>
                      </a:prstGeom>
                    </p:spPr>
                  </p:pic>
                </p:oleObj>
              </mc:Fallback>
            </mc:AlternateContent>
          </a:graphicData>
        </a:graphic>
      </p:graphicFrame>
    </p:spTree>
    <p:extLst>
      <p:ext uri="{BB962C8B-B14F-4D97-AF65-F5344CB8AC3E}">
        <p14:creationId xmlns:p14="http://schemas.microsoft.com/office/powerpoint/2010/main" val="388484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Aluminium rusar</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3446567873"/>
              </p:ext>
            </p:extLst>
          </p:nvPr>
        </p:nvGraphicFramePr>
        <p:xfrm>
          <a:off x="2033588" y="1520824"/>
          <a:ext cx="5643783" cy="4243871"/>
        </p:xfrm>
        <a:graphic>
          <a:graphicData uri="http://schemas.openxmlformats.org/presentationml/2006/ole">
            <mc:AlternateContent xmlns:mc="http://schemas.openxmlformats.org/markup-compatibility/2006">
              <mc:Choice xmlns:v="urn:schemas-microsoft-com:vml" Requires="v">
                <p:oleObj spid="_x0000_s257028" name="Macrobond document" r:id="rId3" imgW="5074730" imgH="3815703" progId="Mbnd.mbnd">
                  <p:embed/>
                </p:oleObj>
              </mc:Choice>
              <mc:Fallback>
                <p:oleObj name="Macrobond document" r:id="rId3" imgW="5074730" imgH="3815703" progId="Mbnd.mbnd">
                  <p:embed/>
                  <p:pic>
                    <p:nvPicPr>
                      <p:cNvPr id="0" name=""/>
                      <p:cNvPicPr/>
                      <p:nvPr/>
                    </p:nvPicPr>
                    <p:blipFill>
                      <a:blip r:embed="rId4"/>
                      <a:stretch>
                        <a:fillRect/>
                      </a:stretch>
                    </p:blipFill>
                    <p:spPr>
                      <a:xfrm>
                        <a:off x="2033588" y="1520824"/>
                        <a:ext cx="5643783" cy="4243871"/>
                      </a:xfrm>
                      <a:prstGeom prst="rect">
                        <a:avLst/>
                      </a:prstGeom>
                    </p:spPr>
                  </p:pic>
                </p:oleObj>
              </mc:Fallback>
            </mc:AlternateContent>
          </a:graphicData>
        </a:graphic>
      </p:graphicFrame>
    </p:spTree>
    <p:extLst>
      <p:ext uri="{BB962C8B-B14F-4D97-AF65-F5344CB8AC3E}">
        <p14:creationId xmlns:p14="http://schemas.microsoft.com/office/powerpoint/2010/main" val="363492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A6719E9-FC1E-4AE4-A2F0-2206EDDAE867}" type="slidenum">
              <a:rPr lang="en-US" smtClean="0"/>
              <a:t>9</a:t>
            </a:fld>
            <a:endParaRPr lang="en-US"/>
          </a:p>
        </p:txBody>
      </p:sp>
      <p:sp>
        <p:nvSpPr>
          <p:cNvPr id="4" name="Title 3"/>
          <p:cNvSpPr>
            <a:spLocks noGrp="1"/>
          </p:cNvSpPr>
          <p:nvPr>
            <p:ph type="title"/>
          </p:nvPr>
        </p:nvSpPr>
        <p:spPr/>
        <p:txBody>
          <a:bodyPr/>
          <a:lstStyle/>
          <a:p>
            <a:r>
              <a:rPr lang="en-GB" dirty="0" err="1" smtClean="0"/>
              <a:t>Bolag</a:t>
            </a:r>
            <a:r>
              <a:rPr lang="en-GB" dirty="0" smtClean="0"/>
              <a:t> med </a:t>
            </a:r>
            <a:r>
              <a:rPr lang="en-GB" dirty="0" err="1" smtClean="0"/>
              <a:t>exponering</a:t>
            </a:r>
            <a:r>
              <a:rPr lang="en-GB" dirty="0" smtClean="0"/>
              <a:t> mot </a:t>
            </a:r>
            <a:r>
              <a:rPr lang="en-GB" dirty="0" err="1" smtClean="0"/>
              <a:t>Ryssland</a:t>
            </a:r>
            <a:r>
              <a:rPr lang="en-GB" dirty="0" smtClean="0"/>
              <a:t> faller </a:t>
            </a:r>
            <a:r>
              <a:rPr lang="en-GB" dirty="0" err="1" smtClean="0"/>
              <a:t>på</a:t>
            </a:r>
            <a:r>
              <a:rPr lang="en-GB" dirty="0" smtClean="0"/>
              <a:t> </a:t>
            </a:r>
            <a:r>
              <a:rPr lang="en-GB" dirty="0" err="1" smtClean="0"/>
              <a:t>börsen</a:t>
            </a:r>
            <a:endParaRPr lang="en-GB" dirty="0"/>
          </a:p>
        </p:txBody>
      </p:sp>
      <p:pic>
        <p:nvPicPr>
          <p:cNvPr id="21" name="Picture 20"/>
          <p:cNvPicPr>
            <a:picLocks noChangeAspect="1"/>
          </p:cNvPicPr>
          <p:nvPr/>
        </p:nvPicPr>
        <p:blipFill>
          <a:blip r:embed="rId3"/>
          <a:stretch>
            <a:fillRect/>
          </a:stretch>
        </p:blipFill>
        <p:spPr>
          <a:xfrm>
            <a:off x="4558748" y="1628904"/>
            <a:ext cx="4585252" cy="2239830"/>
          </a:xfrm>
          <a:prstGeom prst="rect">
            <a:avLst/>
          </a:prstGeom>
        </p:spPr>
      </p:pic>
      <p:pic>
        <p:nvPicPr>
          <p:cNvPr id="22" name="Picture 21"/>
          <p:cNvPicPr>
            <a:picLocks noChangeAspect="1"/>
          </p:cNvPicPr>
          <p:nvPr/>
        </p:nvPicPr>
        <p:blipFill>
          <a:blip r:embed="rId4"/>
          <a:stretch>
            <a:fillRect/>
          </a:stretch>
        </p:blipFill>
        <p:spPr>
          <a:xfrm>
            <a:off x="-2" y="1628904"/>
            <a:ext cx="4597529" cy="2239830"/>
          </a:xfrm>
          <a:prstGeom prst="rect">
            <a:avLst/>
          </a:prstGeom>
        </p:spPr>
      </p:pic>
    </p:spTree>
    <p:extLst>
      <p:ext uri="{BB962C8B-B14F-4D97-AF65-F5344CB8AC3E}">
        <p14:creationId xmlns:p14="http://schemas.microsoft.com/office/powerpoint/2010/main" val="3104467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MISSURV INDEX" val="PMISSURV Index"/>
  <p:tag name="PMSSSURS INDEX" val="PMSSSURS Index"/>
</p:tagLst>
</file>

<file path=ppt/tags/tag2.xml><?xml version="1.0" encoding="utf-8"?>
<p:tagLst xmlns:a="http://schemas.openxmlformats.org/drawingml/2006/main" xmlns:r="http://schemas.openxmlformats.org/officeDocument/2006/relationships" xmlns:p="http://schemas.openxmlformats.org/presentationml/2006/main">
  <p:tag name="SWETCI INDEX" val="SWETCI Index"/>
  <p:tag name="SWETCIM INDEX" val="SWETCIM Index"/>
  <p:tag name="SWETSURV INDEX" val="SWETSURV Index"/>
</p:tagLst>
</file>

<file path=ppt/theme/theme1.xml><?xml version="1.0" encoding="utf-8"?>
<a:theme xmlns:a="http://schemas.openxmlformats.org/drawingml/2006/main" name="15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2.xml><?xml version="1.0" encoding="utf-8"?>
<a:theme xmlns:a="http://schemas.openxmlformats.org/drawingml/2006/main" name="18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15042</TotalTime>
  <Words>2018</Words>
  <Application>Microsoft Office PowerPoint</Application>
  <PresentationFormat>On-screen Show (4:3)</PresentationFormat>
  <Paragraphs>253</Paragraphs>
  <Slides>29</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Wingdings 2</vt:lpstr>
      <vt:lpstr>15_SHB_Theme_EN_2.20_W</vt:lpstr>
      <vt:lpstr>18_SHB_Theme_EN_2.20_W</vt:lpstr>
      <vt:lpstr>Macrobond document</vt:lpstr>
      <vt:lpstr>Morgonrapporten</vt:lpstr>
      <vt:lpstr>NYHETER</vt:lpstr>
      <vt:lpstr>Ryska bolag på utländska börser tappar nästan hela sitt värde</vt:lpstr>
      <vt:lpstr>EZ-inflationen fortsätter stiga</vt:lpstr>
      <vt:lpstr>Kinesisk privat tjänste-PMI något lägre</vt:lpstr>
      <vt:lpstr>MARKNADEN</vt:lpstr>
      <vt:lpstr>Olja på nya toppnivåer</vt:lpstr>
      <vt:lpstr>Aluminium rusar</vt:lpstr>
      <vt:lpstr>Bolag med exponering mot Ryssland faller på börsen</vt:lpstr>
      <vt:lpstr>MSCI Nordic, Energy och Materials vinnare YTD</vt:lpstr>
      <vt:lpstr>Palladium och Platina</vt:lpstr>
      <vt:lpstr>Korta SEK-ränta fortsatt pressad, men inte lägre</vt:lpstr>
      <vt:lpstr>US 10y Realräntan studsar tillbaka</vt:lpstr>
      <vt:lpstr>Gas och el mot gamla extremtoppar</vt:lpstr>
      <vt:lpstr>Tidigare marknadsutveckling i samband med konflikter</vt:lpstr>
      <vt:lpstr>Spannmål fortsätter upp </vt:lpstr>
      <vt:lpstr>Utveckling senaste veckan</vt:lpstr>
      <vt:lpstr>PowerPoint Presentation</vt:lpstr>
      <vt:lpstr>Jobless claims</vt:lpstr>
      <vt:lpstr>Appendix</vt:lpstr>
      <vt:lpstr>Ryssland Dashboard</vt:lpstr>
      <vt:lpstr>Kreditspreadar </vt:lpstr>
      <vt:lpstr>Equities</vt:lpstr>
      <vt:lpstr>Government bonds</vt:lpstr>
      <vt:lpstr>Commodities</vt:lpstr>
      <vt:lpstr>Currencies</vt:lpstr>
      <vt:lpstr>PowerPoint Presentation</vt:lpstr>
      <vt:lpstr>PowerPoint Presentation</vt:lpstr>
      <vt:lpstr>PowerPoint Presentation</vt:lpstr>
    </vt:vector>
  </TitlesOfParts>
  <Company>Handelsbanken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NFIB</dc:title>
  <dc:creator>Andreas Hild</dc:creator>
  <cp:lastModifiedBy>Lars Henriksson</cp:lastModifiedBy>
  <cp:revision>368</cp:revision>
  <dcterms:created xsi:type="dcterms:W3CDTF">2021-09-10T16:55:51Z</dcterms:created>
  <dcterms:modified xsi:type="dcterms:W3CDTF">2022-03-03T06:48:15Z</dcterms:modified>
</cp:coreProperties>
</file>